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61" r:id="rId4"/>
    <p:sldId id="258" r:id="rId5"/>
    <p:sldId id="265" r:id="rId6"/>
    <p:sldId id="266" r:id="rId7"/>
    <p:sldId id="259" r:id="rId8"/>
    <p:sldId id="267" r:id="rId9"/>
    <p:sldId id="260" r:id="rId10"/>
    <p:sldId id="262" r:id="rId11"/>
    <p:sldId id="268" r:id="rId12"/>
    <p:sldId id="269" r:id="rId13"/>
    <p:sldId id="263" r:id="rId14"/>
    <p:sldId id="26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9" r:id="rId24"/>
    <p:sldId id="278" r:id="rId25"/>
    <p:sldId id="281" r:id="rId26"/>
    <p:sldId id="277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9" r:id="rId39"/>
    <p:sldId id="300" r:id="rId40"/>
    <p:sldId id="298" r:id="rId41"/>
    <p:sldId id="301" r:id="rId42"/>
    <p:sldId id="302" r:id="rId43"/>
    <p:sldId id="303" r:id="rId44"/>
    <p:sldId id="293" r:id="rId45"/>
    <p:sldId id="294" r:id="rId46"/>
    <p:sldId id="295" r:id="rId47"/>
    <p:sldId id="297" r:id="rId48"/>
    <p:sldId id="304" r:id="rId49"/>
    <p:sldId id="296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21" r:id="rId64"/>
    <p:sldId id="318" r:id="rId65"/>
    <p:sldId id="322" r:id="rId66"/>
    <p:sldId id="319" r:id="rId67"/>
    <p:sldId id="320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7764" autoAdjust="0"/>
  </p:normalViewPr>
  <p:slideViewPr>
    <p:cSldViewPr snapToGrid="0">
      <p:cViewPr varScale="1">
        <p:scale>
          <a:sx n="81" d="100"/>
          <a:sy n="81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2CF73-7471-41BF-8A0F-A13A28F7D61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A7D2917-40B7-4471-B601-908748B24C3E}">
      <dgm:prSet/>
      <dgm:spPr/>
      <dgm:t>
        <a:bodyPr/>
        <a:lstStyle/>
        <a:p>
          <a:r>
            <a:rPr lang="pt-BR"/>
            <a:t>São ferramentas que funcionam como “Controladores de Mudanças”.</a:t>
          </a:r>
          <a:endParaRPr lang="en-US"/>
        </a:p>
      </dgm:t>
    </dgm:pt>
    <dgm:pt modelId="{7E6349EE-AF30-4524-8881-F35CA0BED72C}" type="parTrans" cxnId="{8D275C86-8783-4CDC-935E-2B85E61B820C}">
      <dgm:prSet/>
      <dgm:spPr/>
      <dgm:t>
        <a:bodyPr/>
        <a:lstStyle/>
        <a:p>
          <a:endParaRPr lang="en-US"/>
        </a:p>
      </dgm:t>
    </dgm:pt>
    <dgm:pt modelId="{3ADD884C-22B5-4544-8297-A1F50A1E3DB3}" type="sibTrans" cxnId="{8D275C86-8783-4CDC-935E-2B85E61B820C}">
      <dgm:prSet/>
      <dgm:spPr/>
      <dgm:t>
        <a:bodyPr/>
        <a:lstStyle/>
        <a:p>
          <a:endParaRPr lang="en-US"/>
        </a:p>
      </dgm:t>
    </dgm:pt>
    <dgm:pt modelId="{C0676695-9916-4417-A2C8-494E4165E624}">
      <dgm:prSet/>
      <dgm:spPr/>
      <dgm:t>
        <a:bodyPr/>
        <a:lstStyle/>
        <a:p>
          <a:r>
            <a:rPr lang="pt-BR"/>
            <a:t>Ajudam a guardar diferentes versões de arquivos mantendo um histórico organizado.</a:t>
          </a:r>
          <a:endParaRPr lang="en-US"/>
        </a:p>
      </dgm:t>
    </dgm:pt>
    <dgm:pt modelId="{CE3EA898-3840-40A3-8BF9-AC1E153C7CFF}" type="parTrans" cxnId="{96EE176F-AC5D-4C0F-A93C-D4BF9C013FA6}">
      <dgm:prSet/>
      <dgm:spPr/>
      <dgm:t>
        <a:bodyPr/>
        <a:lstStyle/>
        <a:p>
          <a:endParaRPr lang="en-US"/>
        </a:p>
      </dgm:t>
    </dgm:pt>
    <dgm:pt modelId="{F9526F59-AEBF-4976-A721-382805FE7078}" type="sibTrans" cxnId="{96EE176F-AC5D-4C0F-A93C-D4BF9C013FA6}">
      <dgm:prSet/>
      <dgm:spPr/>
      <dgm:t>
        <a:bodyPr/>
        <a:lstStyle/>
        <a:p>
          <a:endParaRPr lang="en-US"/>
        </a:p>
      </dgm:t>
    </dgm:pt>
    <dgm:pt modelId="{D9508283-655B-40C2-AADA-D1607F3564D0}" type="pres">
      <dgm:prSet presAssocID="{04C2CF73-7471-41BF-8A0F-A13A28F7D617}" presName="root" presStyleCnt="0">
        <dgm:presLayoutVars>
          <dgm:dir/>
          <dgm:resizeHandles val="exact"/>
        </dgm:presLayoutVars>
      </dgm:prSet>
      <dgm:spPr/>
    </dgm:pt>
    <dgm:pt modelId="{5D3F0A63-89BA-46F7-A2B4-72D5BBDD0A07}" type="pres">
      <dgm:prSet presAssocID="{04C2CF73-7471-41BF-8A0F-A13A28F7D617}" presName="container" presStyleCnt="0">
        <dgm:presLayoutVars>
          <dgm:dir/>
          <dgm:resizeHandles val="exact"/>
        </dgm:presLayoutVars>
      </dgm:prSet>
      <dgm:spPr/>
    </dgm:pt>
    <dgm:pt modelId="{FABBB049-E5BC-47DF-BB36-95F4B1D0E4D3}" type="pres">
      <dgm:prSet presAssocID="{FA7D2917-40B7-4471-B601-908748B24C3E}" presName="compNode" presStyleCnt="0"/>
      <dgm:spPr/>
    </dgm:pt>
    <dgm:pt modelId="{689483A3-A71D-456D-A1CE-0D47BCEBB804}" type="pres">
      <dgm:prSet presAssocID="{FA7D2917-40B7-4471-B601-908748B24C3E}" presName="iconBgRect" presStyleLbl="bgShp" presStyleIdx="0" presStyleCnt="2"/>
      <dgm:spPr/>
    </dgm:pt>
    <dgm:pt modelId="{191B134B-78C6-4DE9-BCDB-B9343995E7C3}" type="pres">
      <dgm:prSet presAssocID="{FA7D2917-40B7-4471-B601-908748B24C3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2D7F1A1B-57DD-4DD1-A3A9-A100C78A3F8B}" type="pres">
      <dgm:prSet presAssocID="{FA7D2917-40B7-4471-B601-908748B24C3E}" presName="spaceRect" presStyleCnt="0"/>
      <dgm:spPr/>
    </dgm:pt>
    <dgm:pt modelId="{51292D0C-13B9-427D-970D-9F4B8C07C21D}" type="pres">
      <dgm:prSet presAssocID="{FA7D2917-40B7-4471-B601-908748B24C3E}" presName="textRect" presStyleLbl="revTx" presStyleIdx="0" presStyleCnt="2">
        <dgm:presLayoutVars>
          <dgm:chMax val="1"/>
          <dgm:chPref val="1"/>
        </dgm:presLayoutVars>
      </dgm:prSet>
      <dgm:spPr/>
    </dgm:pt>
    <dgm:pt modelId="{240EB000-0DE1-490B-989E-B571919EB190}" type="pres">
      <dgm:prSet presAssocID="{3ADD884C-22B5-4544-8297-A1F50A1E3DB3}" presName="sibTrans" presStyleLbl="sibTrans2D1" presStyleIdx="0" presStyleCnt="0"/>
      <dgm:spPr/>
    </dgm:pt>
    <dgm:pt modelId="{A8AE2A49-0463-47EA-84A5-6442ACE46A98}" type="pres">
      <dgm:prSet presAssocID="{C0676695-9916-4417-A2C8-494E4165E624}" presName="compNode" presStyleCnt="0"/>
      <dgm:spPr/>
    </dgm:pt>
    <dgm:pt modelId="{6C7775CF-B9B7-430E-9CD6-2DBBB3AB6136}" type="pres">
      <dgm:prSet presAssocID="{C0676695-9916-4417-A2C8-494E4165E624}" presName="iconBgRect" presStyleLbl="bgShp" presStyleIdx="1" presStyleCnt="2"/>
      <dgm:spPr/>
    </dgm:pt>
    <dgm:pt modelId="{E11B1AFF-0C49-4D1E-8F63-DDB2EEE8E080}" type="pres">
      <dgm:prSet presAssocID="{C0676695-9916-4417-A2C8-494E4165E62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4CC513B-0A0C-44FD-B50B-39657E0CE761}" type="pres">
      <dgm:prSet presAssocID="{C0676695-9916-4417-A2C8-494E4165E624}" presName="spaceRect" presStyleCnt="0"/>
      <dgm:spPr/>
    </dgm:pt>
    <dgm:pt modelId="{1D5F99E8-94C8-4D53-8EC3-E2B881074303}" type="pres">
      <dgm:prSet presAssocID="{C0676695-9916-4417-A2C8-494E4165E62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B198946-9052-48DD-A636-A7A685AFA7BD}" type="presOf" srcId="{04C2CF73-7471-41BF-8A0F-A13A28F7D617}" destId="{D9508283-655B-40C2-AADA-D1607F3564D0}" srcOrd="0" destOrd="0" presId="urn:microsoft.com/office/officeart/2018/2/layout/IconCircleList"/>
    <dgm:cxn modelId="{0B9DF46A-7778-4101-AD33-FF3F3A8F8C63}" type="presOf" srcId="{C0676695-9916-4417-A2C8-494E4165E624}" destId="{1D5F99E8-94C8-4D53-8EC3-E2B881074303}" srcOrd="0" destOrd="0" presId="urn:microsoft.com/office/officeart/2018/2/layout/IconCircleList"/>
    <dgm:cxn modelId="{96EE176F-AC5D-4C0F-A93C-D4BF9C013FA6}" srcId="{04C2CF73-7471-41BF-8A0F-A13A28F7D617}" destId="{C0676695-9916-4417-A2C8-494E4165E624}" srcOrd="1" destOrd="0" parTransId="{CE3EA898-3840-40A3-8BF9-AC1E153C7CFF}" sibTransId="{F9526F59-AEBF-4976-A721-382805FE7078}"/>
    <dgm:cxn modelId="{7E250082-BE34-47EF-AEB3-EFBD788CD7D3}" type="presOf" srcId="{FA7D2917-40B7-4471-B601-908748B24C3E}" destId="{51292D0C-13B9-427D-970D-9F4B8C07C21D}" srcOrd="0" destOrd="0" presId="urn:microsoft.com/office/officeart/2018/2/layout/IconCircleList"/>
    <dgm:cxn modelId="{8D275C86-8783-4CDC-935E-2B85E61B820C}" srcId="{04C2CF73-7471-41BF-8A0F-A13A28F7D617}" destId="{FA7D2917-40B7-4471-B601-908748B24C3E}" srcOrd="0" destOrd="0" parTransId="{7E6349EE-AF30-4524-8881-F35CA0BED72C}" sibTransId="{3ADD884C-22B5-4544-8297-A1F50A1E3DB3}"/>
    <dgm:cxn modelId="{2C2361CD-C8CE-4AD3-8430-EFDA6E53E9B4}" type="presOf" srcId="{3ADD884C-22B5-4544-8297-A1F50A1E3DB3}" destId="{240EB000-0DE1-490B-989E-B571919EB190}" srcOrd="0" destOrd="0" presId="urn:microsoft.com/office/officeart/2018/2/layout/IconCircleList"/>
    <dgm:cxn modelId="{983FB0A7-7C0D-45B9-BE04-2A95FAB2F781}" type="presParOf" srcId="{D9508283-655B-40C2-AADA-D1607F3564D0}" destId="{5D3F0A63-89BA-46F7-A2B4-72D5BBDD0A07}" srcOrd="0" destOrd="0" presId="urn:microsoft.com/office/officeart/2018/2/layout/IconCircleList"/>
    <dgm:cxn modelId="{B7CB8375-F3E1-4BB5-B8F9-31DD37464821}" type="presParOf" srcId="{5D3F0A63-89BA-46F7-A2B4-72D5BBDD0A07}" destId="{FABBB049-E5BC-47DF-BB36-95F4B1D0E4D3}" srcOrd="0" destOrd="0" presId="urn:microsoft.com/office/officeart/2018/2/layout/IconCircleList"/>
    <dgm:cxn modelId="{2CD7A615-E390-4787-A2C1-540F82DB3510}" type="presParOf" srcId="{FABBB049-E5BC-47DF-BB36-95F4B1D0E4D3}" destId="{689483A3-A71D-456D-A1CE-0D47BCEBB804}" srcOrd="0" destOrd="0" presId="urn:microsoft.com/office/officeart/2018/2/layout/IconCircleList"/>
    <dgm:cxn modelId="{1D4C1352-6786-4DC3-A8CA-33CC69542D80}" type="presParOf" srcId="{FABBB049-E5BC-47DF-BB36-95F4B1D0E4D3}" destId="{191B134B-78C6-4DE9-BCDB-B9343995E7C3}" srcOrd="1" destOrd="0" presId="urn:microsoft.com/office/officeart/2018/2/layout/IconCircleList"/>
    <dgm:cxn modelId="{3BCEAD66-077C-4E6C-BE34-E4D869A78B13}" type="presParOf" srcId="{FABBB049-E5BC-47DF-BB36-95F4B1D0E4D3}" destId="{2D7F1A1B-57DD-4DD1-A3A9-A100C78A3F8B}" srcOrd="2" destOrd="0" presId="urn:microsoft.com/office/officeart/2018/2/layout/IconCircleList"/>
    <dgm:cxn modelId="{76AD7877-EBDD-4774-BB42-4BB54C4868C6}" type="presParOf" srcId="{FABBB049-E5BC-47DF-BB36-95F4B1D0E4D3}" destId="{51292D0C-13B9-427D-970D-9F4B8C07C21D}" srcOrd="3" destOrd="0" presId="urn:microsoft.com/office/officeart/2018/2/layout/IconCircleList"/>
    <dgm:cxn modelId="{568FBA6C-BCA9-464F-9153-F1DEE8C8B8C7}" type="presParOf" srcId="{5D3F0A63-89BA-46F7-A2B4-72D5BBDD0A07}" destId="{240EB000-0DE1-490B-989E-B571919EB190}" srcOrd="1" destOrd="0" presId="urn:microsoft.com/office/officeart/2018/2/layout/IconCircleList"/>
    <dgm:cxn modelId="{4E586B5B-3A1C-4496-A93F-2268026D55A5}" type="presParOf" srcId="{5D3F0A63-89BA-46F7-A2B4-72D5BBDD0A07}" destId="{A8AE2A49-0463-47EA-84A5-6442ACE46A98}" srcOrd="2" destOrd="0" presId="urn:microsoft.com/office/officeart/2018/2/layout/IconCircleList"/>
    <dgm:cxn modelId="{F030AB39-3FE9-409B-A61E-999F9B8584BB}" type="presParOf" srcId="{A8AE2A49-0463-47EA-84A5-6442ACE46A98}" destId="{6C7775CF-B9B7-430E-9CD6-2DBBB3AB6136}" srcOrd="0" destOrd="0" presId="urn:microsoft.com/office/officeart/2018/2/layout/IconCircleList"/>
    <dgm:cxn modelId="{1B56D167-8784-4AFB-9A50-FB6C5488E900}" type="presParOf" srcId="{A8AE2A49-0463-47EA-84A5-6442ACE46A98}" destId="{E11B1AFF-0C49-4D1E-8F63-DDB2EEE8E080}" srcOrd="1" destOrd="0" presId="urn:microsoft.com/office/officeart/2018/2/layout/IconCircleList"/>
    <dgm:cxn modelId="{0CE1FA00-A11C-4889-9D48-2AC80C20EBA8}" type="presParOf" srcId="{A8AE2A49-0463-47EA-84A5-6442ACE46A98}" destId="{14CC513B-0A0C-44FD-B50B-39657E0CE761}" srcOrd="2" destOrd="0" presId="urn:microsoft.com/office/officeart/2018/2/layout/IconCircleList"/>
    <dgm:cxn modelId="{ACB2E48C-00ED-4301-B715-8746430A4712}" type="presParOf" srcId="{A8AE2A49-0463-47EA-84A5-6442ACE46A98}" destId="{1D5F99E8-94C8-4D53-8EC3-E2B88107430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3F9EB5-25E5-4933-A34B-A943AC3F31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1A67632E-C7DD-4B16-850E-884104B1909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Para isso utilizaremos o github, funciona como um “Google Drive” de desenvolvedores</a:t>
          </a:r>
          <a:endParaRPr lang="en-US"/>
        </a:p>
      </dgm:t>
    </dgm:pt>
    <dgm:pt modelId="{C8EAF2F4-366A-4AE0-B9BF-2A622F36D8E1}" type="parTrans" cxnId="{98849B0C-2E90-4A11-92EC-3813C30E8781}">
      <dgm:prSet/>
      <dgm:spPr/>
      <dgm:t>
        <a:bodyPr/>
        <a:lstStyle/>
        <a:p>
          <a:endParaRPr lang="en-US"/>
        </a:p>
      </dgm:t>
    </dgm:pt>
    <dgm:pt modelId="{C98FDE7E-C6D0-4F25-BEF7-0F3CBFDDCCAE}" type="sibTrans" cxnId="{98849B0C-2E90-4A11-92EC-3813C30E8781}">
      <dgm:prSet/>
      <dgm:spPr/>
      <dgm:t>
        <a:bodyPr/>
        <a:lstStyle/>
        <a:p>
          <a:endParaRPr lang="en-US"/>
        </a:p>
      </dgm:t>
    </dgm:pt>
    <dgm:pt modelId="{52AE029B-9FA1-4ADD-BD9E-C23D7E124D1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Utilizado para Armazenar e Hospedar os códigos e projetos</a:t>
          </a:r>
          <a:endParaRPr lang="en-US"/>
        </a:p>
      </dgm:t>
    </dgm:pt>
    <dgm:pt modelId="{248672E5-1EAF-4A32-9435-2226B03487BE}" type="parTrans" cxnId="{5F22881B-852B-4B7F-8462-FEA3956CA822}">
      <dgm:prSet/>
      <dgm:spPr/>
      <dgm:t>
        <a:bodyPr/>
        <a:lstStyle/>
        <a:p>
          <a:endParaRPr lang="en-US"/>
        </a:p>
      </dgm:t>
    </dgm:pt>
    <dgm:pt modelId="{E622BF38-8C10-4E23-B7AC-2078948A8A72}" type="sibTrans" cxnId="{5F22881B-852B-4B7F-8462-FEA3956CA822}">
      <dgm:prSet/>
      <dgm:spPr/>
      <dgm:t>
        <a:bodyPr/>
        <a:lstStyle/>
        <a:p>
          <a:endParaRPr lang="en-US"/>
        </a:p>
      </dgm:t>
    </dgm:pt>
    <dgm:pt modelId="{69AD4990-8E9B-476C-A03B-8AA682A3869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Permite revisão de códigos, controle de versões e contribuições em outros projetos abertos.</a:t>
          </a:r>
          <a:endParaRPr lang="en-US"/>
        </a:p>
      </dgm:t>
    </dgm:pt>
    <dgm:pt modelId="{3DCCD202-4785-4486-96BA-A398B6ACB98A}" type="parTrans" cxnId="{383D7DB0-9AB5-40F3-95DE-D56F0E0C0A9A}">
      <dgm:prSet/>
      <dgm:spPr/>
      <dgm:t>
        <a:bodyPr/>
        <a:lstStyle/>
        <a:p>
          <a:endParaRPr lang="en-US"/>
        </a:p>
      </dgm:t>
    </dgm:pt>
    <dgm:pt modelId="{A6B07E76-B004-479A-A994-48B87CAE4D72}" type="sibTrans" cxnId="{383D7DB0-9AB5-40F3-95DE-D56F0E0C0A9A}">
      <dgm:prSet/>
      <dgm:spPr/>
      <dgm:t>
        <a:bodyPr/>
        <a:lstStyle/>
        <a:p>
          <a:endParaRPr lang="en-US"/>
        </a:p>
      </dgm:t>
    </dgm:pt>
    <dgm:pt modelId="{CC28B846-0ADE-49F2-B548-B57869C69D7E}" type="pres">
      <dgm:prSet presAssocID="{E63F9EB5-25E5-4933-A34B-A943AC3F3196}" presName="root" presStyleCnt="0">
        <dgm:presLayoutVars>
          <dgm:dir/>
          <dgm:resizeHandles val="exact"/>
        </dgm:presLayoutVars>
      </dgm:prSet>
      <dgm:spPr/>
    </dgm:pt>
    <dgm:pt modelId="{BB831057-1A9E-4D38-B1B2-A98ED20CE514}" type="pres">
      <dgm:prSet presAssocID="{1A67632E-C7DD-4B16-850E-884104B19098}" presName="compNode" presStyleCnt="0"/>
      <dgm:spPr/>
    </dgm:pt>
    <dgm:pt modelId="{D818C18E-AEE9-44E4-A247-271FD463E0B1}" type="pres">
      <dgm:prSet presAssocID="{1A67632E-C7DD-4B16-850E-884104B19098}" presName="bgRect" presStyleLbl="bgShp" presStyleIdx="0" presStyleCnt="3"/>
      <dgm:spPr/>
    </dgm:pt>
    <dgm:pt modelId="{8D40365A-5F4F-4F99-8960-62FB50977F8E}" type="pres">
      <dgm:prSet presAssocID="{1A67632E-C7DD-4B16-850E-884104B190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CC98E8A-7669-4BBD-99A5-B3C9A35D8D08}" type="pres">
      <dgm:prSet presAssocID="{1A67632E-C7DD-4B16-850E-884104B19098}" presName="spaceRect" presStyleCnt="0"/>
      <dgm:spPr/>
    </dgm:pt>
    <dgm:pt modelId="{68CD650B-6B34-4473-AD27-5353466DFE01}" type="pres">
      <dgm:prSet presAssocID="{1A67632E-C7DD-4B16-850E-884104B19098}" presName="parTx" presStyleLbl="revTx" presStyleIdx="0" presStyleCnt="3">
        <dgm:presLayoutVars>
          <dgm:chMax val="0"/>
          <dgm:chPref val="0"/>
        </dgm:presLayoutVars>
      </dgm:prSet>
      <dgm:spPr/>
    </dgm:pt>
    <dgm:pt modelId="{AFB75908-8F26-4393-A510-08DF85A7B8F9}" type="pres">
      <dgm:prSet presAssocID="{C98FDE7E-C6D0-4F25-BEF7-0F3CBFDDCCAE}" presName="sibTrans" presStyleCnt="0"/>
      <dgm:spPr/>
    </dgm:pt>
    <dgm:pt modelId="{3BCEC3E1-2386-4E58-8DA5-2D25F3FB9578}" type="pres">
      <dgm:prSet presAssocID="{52AE029B-9FA1-4ADD-BD9E-C23D7E124D1A}" presName="compNode" presStyleCnt="0"/>
      <dgm:spPr/>
    </dgm:pt>
    <dgm:pt modelId="{A6797F69-D8F7-4DFD-9DAB-D704F2D32E87}" type="pres">
      <dgm:prSet presAssocID="{52AE029B-9FA1-4ADD-BD9E-C23D7E124D1A}" presName="bgRect" presStyleLbl="bgShp" presStyleIdx="1" presStyleCnt="3"/>
      <dgm:spPr/>
    </dgm:pt>
    <dgm:pt modelId="{A9361666-16CC-494B-A818-A5B6801C345B}" type="pres">
      <dgm:prSet presAssocID="{52AE029B-9FA1-4ADD-BD9E-C23D7E124D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255C244D-06F8-43B8-B245-69ED8197ADB8}" type="pres">
      <dgm:prSet presAssocID="{52AE029B-9FA1-4ADD-BD9E-C23D7E124D1A}" presName="spaceRect" presStyleCnt="0"/>
      <dgm:spPr/>
    </dgm:pt>
    <dgm:pt modelId="{FC4F0B06-F6F0-4780-97FE-37F1E50975EC}" type="pres">
      <dgm:prSet presAssocID="{52AE029B-9FA1-4ADD-BD9E-C23D7E124D1A}" presName="parTx" presStyleLbl="revTx" presStyleIdx="1" presStyleCnt="3">
        <dgm:presLayoutVars>
          <dgm:chMax val="0"/>
          <dgm:chPref val="0"/>
        </dgm:presLayoutVars>
      </dgm:prSet>
      <dgm:spPr/>
    </dgm:pt>
    <dgm:pt modelId="{7DEF2B9A-2D24-4026-A6D6-CE1E4E954EC9}" type="pres">
      <dgm:prSet presAssocID="{E622BF38-8C10-4E23-B7AC-2078948A8A72}" presName="sibTrans" presStyleCnt="0"/>
      <dgm:spPr/>
    </dgm:pt>
    <dgm:pt modelId="{5894054A-8B76-44ED-8160-55E7886D7F59}" type="pres">
      <dgm:prSet presAssocID="{69AD4990-8E9B-476C-A03B-8AA682A3869C}" presName="compNode" presStyleCnt="0"/>
      <dgm:spPr/>
    </dgm:pt>
    <dgm:pt modelId="{C27EE7D5-8F90-4140-A70C-CFE559D5D4AC}" type="pres">
      <dgm:prSet presAssocID="{69AD4990-8E9B-476C-A03B-8AA682A3869C}" presName="bgRect" presStyleLbl="bgShp" presStyleIdx="2" presStyleCnt="3"/>
      <dgm:spPr/>
    </dgm:pt>
    <dgm:pt modelId="{86E8FC0A-F892-4189-B286-164820565890}" type="pres">
      <dgm:prSet presAssocID="{69AD4990-8E9B-476C-A03B-8AA682A3869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1C1D0242-22D7-4A85-9110-D72D980549A8}" type="pres">
      <dgm:prSet presAssocID="{69AD4990-8E9B-476C-A03B-8AA682A3869C}" presName="spaceRect" presStyleCnt="0"/>
      <dgm:spPr/>
    </dgm:pt>
    <dgm:pt modelId="{DC43D617-36B8-4E86-8A0E-9C6E3A6A0B93}" type="pres">
      <dgm:prSet presAssocID="{69AD4990-8E9B-476C-A03B-8AA682A3869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8849B0C-2E90-4A11-92EC-3813C30E8781}" srcId="{E63F9EB5-25E5-4933-A34B-A943AC3F3196}" destId="{1A67632E-C7DD-4B16-850E-884104B19098}" srcOrd="0" destOrd="0" parTransId="{C8EAF2F4-366A-4AE0-B9BF-2A622F36D8E1}" sibTransId="{C98FDE7E-C6D0-4F25-BEF7-0F3CBFDDCCAE}"/>
    <dgm:cxn modelId="{FABAF41A-25C8-4632-80C1-BA86C6523469}" type="presOf" srcId="{1A67632E-C7DD-4B16-850E-884104B19098}" destId="{68CD650B-6B34-4473-AD27-5353466DFE01}" srcOrd="0" destOrd="0" presId="urn:microsoft.com/office/officeart/2018/2/layout/IconVerticalSolidList"/>
    <dgm:cxn modelId="{5F22881B-852B-4B7F-8462-FEA3956CA822}" srcId="{E63F9EB5-25E5-4933-A34B-A943AC3F3196}" destId="{52AE029B-9FA1-4ADD-BD9E-C23D7E124D1A}" srcOrd="1" destOrd="0" parTransId="{248672E5-1EAF-4A32-9435-2226B03487BE}" sibTransId="{E622BF38-8C10-4E23-B7AC-2078948A8A72}"/>
    <dgm:cxn modelId="{383D7DB0-9AB5-40F3-95DE-D56F0E0C0A9A}" srcId="{E63F9EB5-25E5-4933-A34B-A943AC3F3196}" destId="{69AD4990-8E9B-476C-A03B-8AA682A3869C}" srcOrd="2" destOrd="0" parTransId="{3DCCD202-4785-4486-96BA-A398B6ACB98A}" sibTransId="{A6B07E76-B004-479A-A994-48B87CAE4D72}"/>
    <dgm:cxn modelId="{0D1430B4-4C6A-4262-9D7D-FAD563436787}" type="presOf" srcId="{E63F9EB5-25E5-4933-A34B-A943AC3F3196}" destId="{CC28B846-0ADE-49F2-B548-B57869C69D7E}" srcOrd="0" destOrd="0" presId="urn:microsoft.com/office/officeart/2018/2/layout/IconVerticalSolidList"/>
    <dgm:cxn modelId="{E17812D3-40B3-4B66-B71B-41ED8B238C64}" type="presOf" srcId="{52AE029B-9FA1-4ADD-BD9E-C23D7E124D1A}" destId="{FC4F0B06-F6F0-4780-97FE-37F1E50975EC}" srcOrd="0" destOrd="0" presId="urn:microsoft.com/office/officeart/2018/2/layout/IconVerticalSolidList"/>
    <dgm:cxn modelId="{81C3F4E1-AA13-4D93-89CA-B1E27B6F607D}" type="presOf" srcId="{69AD4990-8E9B-476C-A03B-8AA682A3869C}" destId="{DC43D617-36B8-4E86-8A0E-9C6E3A6A0B93}" srcOrd="0" destOrd="0" presId="urn:microsoft.com/office/officeart/2018/2/layout/IconVerticalSolidList"/>
    <dgm:cxn modelId="{58E34449-F564-433E-A1FB-2213AEC3F311}" type="presParOf" srcId="{CC28B846-0ADE-49F2-B548-B57869C69D7E}" destId="{BB831057-1A9E-4D38-B1B2-A98ED20CE514}" srcOrd="0" destOrd="0" presId="urn:microsoft.com/office/officeart/2018/2/layout/IconVerticalSolidList"/>
    <dgm:cxn modelId="{A4A6AC48-A187-41E2-A0E0-00F69FD46F0D}" type="presParOf" srcId="{BB831057-1A9E-4D38-B1B2-A98ED20CE514}" destId="{D818C18E-AEE9-44E4-A247-271FD463E0B1}" srcOrd="0" destOrd="0" presId="urn:microsoft.com/office/officeart/2018/2/layout/IconVerticalSolidList"/>
    <dgm:cxn modelId="{1F05810A-93DC-4771-834A-BF3F85931598}" type="presParOf" srcId="{BB831057-1A9E-4D38-B1B2-A98ED20CE514}" destId="{8D40365A-5F4F-4F99-8960-62FB50977F8E}" srcOrd="1" destOrd="0" presId="urn:microsoft.com/office/officeart/2018/2/layout/IconVerticalSolidList"/>
    <dgm:cxn modelId="{89BF5F4D-5DC8-4392-BF94-7B57E8C6C860}" type="presParOf" srcId="{BB831057-1A9E-4D38-B1B2-A98ED20CE514}" destId="{FCC98E8A-7669-4BBD-99A5-B3C9A35D8D08}" srcOrd="2" destOrd="0" presId="urn:microsoft.com/office/officeart/2018/2/layout/IconVerticalSolidList"/>
    <dgm:cxn modelId="{EE905852-A464-47CE-8E3A-6F95C46F1450}" type="presParOf" srcId="{BB831057-1A9E-4D38-B1B2-A98ED20CE514}" destId="{68CD650B-6B34-4473-AD27-5353466DFE01}" srcOrd="3" destOrd="0" presId="urn:microsoft.com/office/officeart/2018/2/layout/IconVerticalSolidList"/>
    <dgm:cxn modelId="{0443EE74-BEE3-4851-867F-3F5A4F6910C3}" type="presParOf" srcId="{CC28B846-0ADE-49F2-B548-B57869C69D7E}" destId="{AFB75908-8F26-4393-A510-08DF85A7B8F9}" srcOrd="1" destOrd="0" presId="urn:microsoft.com/office/officeart/2018/2/layout/IconVerticalSolidList"/>
    <dgm:cxn modelId="{42C291CE-68E4-44E3-A434-3482D5EA267A}" type="presParOf" srcId="{CC28B846-0ADE-49F2-B548-B57869C69D7E}" destId="{3BCEC3E1-2386-4E58-8DA5-2D25F3FB9578}" srcOrd="2" destOrd="0" presId="urn:microsoft.com/office/officeart/2018/2/layout/IconVerticalSolidList"/>
    <dgm:cxn modelId="{E0FE1513-FFEE-47F3-9579-113DA004C0E2}" type="presParOf" srcId="{3BCEC3E1-2386-4E58-8DA5-2D25F3FB9578}" destId="{A6797F69-D8F7-4DFD-9DAB-D704F2D32E87}" srcOrd="0" destOrd="0" presId="urn:microsoft.com/office/officeart/2018/2/layout/IconVerticalSolidList"/>
    <dgm:cxn modelId="{23E5DEC6-08A0-42A4-B4C7-D2900EC9197F}" type="presParOf" srcId="{3BCEC3E1-2386-4E58-8DA5-2D25F3FB9578}" destId="{A9361666-16CC-494B-A818-A5B6801C345B}" srcOrd="1" destOrd="0" presId="urn:microsoft.com/office/officeart/2018/2/layout/IconVerticalSolidList"/>
    <dgm:cxn modelId="{206FE4E0-C20C-42BE-AFC3-0ED97AE87D0E}" type="presParOf" srcId="{3BCEC3E1-2386-4E58-8DA5-2D25F3FB9578}" destId="{255C244D-06F8-43B8-B245-69ED8197ADB8}" srcOrd="2" destOrd="0" presId="urn:microsoft.com/office/officeart/2018/2/layout/IconVerticalSolidList"/>
    <dgm:cxn modelId="{1EBDCD49-1C51-4188-8C8F-397ECBAD92B5}" type="presParOf" srcId="{3BCEC3E1-2386-4E58-8DA5-2D25F3FB9578}" destId="{FC4F0B06-F6F0-4780-97FE-37F1E50975EC}" srcOrd="3" destOrd="0" presId="urn:microsoft.com/office/officeart/2018/2/layout/IconVerticalSolidList"/>
    <dgm:cxn modelId="{134DB607-283E-49D3-92E8-67912AC97EA4}" type="presParOf" srcId="{CC28B846-0ADE-49F2-B548-B57869C69D7E}" destId="{7DEF2B9A-2D24-4026-A6D6-CE1E4E954EC9}" srcOrd="3" destOrd="0" presId="urn:microsoft.com/office/officeart/2018/2/layout/IconVerticalSolidList"/>
    <dgm:cxn modelId="{772FFD8A-A559-4E74-9FDB-21A52152FDF2}" type="presParOf" srcId="{CC28B846-0ADE-49F2-B548-B57869C69D7E}" destId="{5894054A-8B76-44ED-8160-55E7886D7F59}" srcOrd="4" destOrd="0" presId="urn:microsoft.com/office/officeart/2018/2/layout/IconVerticalSolidList"/>
    <dgm:cxn modelId="{B8712C0B-92A5-4080-8C52-73ADB2F15823}" type="presParOf" srcId="{5894054A-8B76-44ED-8160-55E7886D7F59}" destId="{C27EE7D5-8F90-4140-A70C-CFE559D5D4AC}" srcOrd="0" destOrd="0" presId="urn:microsoft.com/office/officeart/2018/2/layout/IconVerticalSolidList"/>
    <dgm:cxn modelId="{E048D1A1-BAC8-4777-B51A-BEB845F95DA7}" type="presParOf" srcId="{5894054A-8B76-44ED-8160-55E7886D7F59}" destId="{86E8FC0A-F892-4189-B286-164820565890}" srcOrd="1" destOrd="0" presId="urn:microsoft.com/office/officeart/2018/2/layout/IconVerticalSolidList"/>
    <dgm:cxn modelId="{0BBDE137-9E7F-427A-A739-4FBC652AFF5B}" type="presParOf" srcId="{5894054A-8B76-44ED-8160-55E7886D7F59}" destId="{1C1D0242-22D7-4A85-9110-D72D980549A8}" srcOrd="2" destOrd="0" presId="urn:microsoft.com/office/officeart/2018/2/layout/IconVerticalSolidList"/>
    <dgm:cxn modelId="{B43EDD6C-3517-40E4-93C3-5E4005DE1EDA}" type="presParOf" srcId="{5894054A-8B76-44ED-8160-55E7886D7F59}" destId="{DC43D617-36B8-4E86-8A0E-9C6E3A6A0B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483A3-A71D-456D-A1CE-0D47BCEBB804}">
      <dsp:nvSpPr>
        <dsp:cNvPr id="0" name=""/>
        <dsp:cNvSpPr/>
      </dsp:nvSpPr>
      <dsp:spPr>
        <a:xfrm>
          <a:off x="212335" y="130648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B134B-78C6-4DE9-BCDB-B9343995E7C3}">
      <dsp:nvSpPr>
        <dsp:cNvPr id="0" name=""/>
        <dsp:cNvSpPr/>
      </dsp:nvSpPr>
      <dsp:spPr>
        <a:xfrm>
          <a:off x="492877" y="158702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92D0C-13B9-427D-970D-9F4B8C07C21D}">
      <dsp:nvSpPr>
        <dsp:cNvPr id="0" name=""/>
        <dsp:cNvSpPr/>
      </dsp:nvSpPr>
      <dsp:spPr>
        <a:xfrm>
          <a:off x="1834517" y="130648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São ferramentas que funcionam como “Controladores de Mudanças”.</a:t>
          </a:r>
          <a:endParaRPr lang="en-US" sz="2300" kern="1200"/>
        </a:p>
      </dsp:txBody>
      <dsp:txXfrm>
        <a:off x="1834517" y="1306480"/>
        <a:ext cx="3148942" cy="1335915"/>
      </dsp:txXfrm>
    </dsp:sp>
    <dsp:sp modelId="{6C7775CF-B9B7-430E-9CD6-2DBBB3AB6136}">
      <dsp:nvSpPr>
        <dsp:cNvPr id="0" name=""/>
        <dsp:cNvSpPr/>
      </dsp:nvSpPr>
      <dsp:spPr>
        <a:xfrm>
          <a:off x="5532139" y="130648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B1AFF-0C49-4D1E-8F63-DDB2EEE8E080}">
      <dsp:nvSpPr>
        <dsp:cNvPr id="0" name=""/>
        <dsp:cNvSpPr/>
      </dsp:nvSpPr>
      <dsp:spPr>
        <a:xfrm>
          <a:off x="5812681" y="158702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F99E8-94C8-4D53-8EC3-E2B881074303}">
      <dsp:nvSpPr>
        <dsp:cNvPr id="0" name=""/>
        <dsp:cNvSpPr/>
      </dsp:nvSpPr>
      <dsp:spPr>
        <a:xfrm>
          <a:off x="7154322" y="130648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Ajudam a guardar diferentes versões de arquivos mantendo um histórico organizado.</a:t>
          </a:r>
          <a:endParaRPr lang="en-US" sz="2300" kern="1200"/>
        </a:p>
      </dsp:txBody>
      <dsp:txXfrm>
        <a:off x="7154322" y="1306480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8C18E-AEE9-44E4-A247-271FD463E0B1}">
      <dsp:nvSpPr>
        <dsp:cNvPr id="0" name=""/>
        <dsp:cNvSpPr/>
      </dsp:nvSpPr>
      <dsp:spPr>
        <a:xfrm>
          <a:off x="0" y="477"/>
          <a:ext cx="5950969" cy="11164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0365A-5F4F-4F99-8960-62FB50977F8E}">
      <dsp:nvSpPr>
        <dsp:cNvPr id="0" name=""/>
        <dsp:cNvSpPr/>
      </dsp:nvSpPr>
      <dsp:spPr>
        <a:xfrm>
          <a:off x="337731" y="251682"/>
          <a:ext cx="614056" cy="614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D650B-6B34-4473-AD27-5353466DFE01}">
      <dsp:nvSpPr>
        <dsp:cNvPr id="0" name=""/>
        <dsp:cNvSpPr/>
      </dsp:nvSpPr>
      <dsp:spPr>
        <a:xfrm>
          <a:off x="1289519" y="477"/>
          <a:ext cx="4661450" cy="111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59" tIns="118159" rIns="118159" bIns="1181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Para isso utilizaremos o github, funciona como um “Google Drive” de desenvolvedores</a:t>
          </a:r>
          <a:endParaRPr lang="en-US" sz="1800" kern="1200"/>
        </a:p>
      </dsp:txBody>
      <dsp:txXfrm>
        <a:off x="1289519" y="477"/>
        <a:ext cx="4661450" cy="1116466"/>
      </dsp:txXfrm>
    </dsp:sp>
    <dsp:sp modelId="{A6797F69-D8F7-4DFD-9DAB-D704F2D32E87}">
      <dsp:nvSpPr>
        <dsp:cNvPr id="0" name=""/>
        <dsp:cNvSpPr/>
      </dsp:nvSpPr>
      <dsp:spPr>
        <a:xfrm>
          <a:off x="0" y="1396060"/>
          <a:ext cx="5950969" cy="1116466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61666-16CC-494B-A818-A5B6801C345B}">
      <dsp:nvSpPr>
        <dsp:cNvPr id="0" name=""/>
        <dsp:cNvSpPr/>
      </dsp:nvSpPr>
      <dsp:spPr>
        <a:xfrm>
          <a:off x="337731" y="1647265"/>
          <a:ext cx="614056" cy="614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F0B06-F6F0-4780-97FE-37F1E50975EC}">
      <dsp:nvSpPr>
        <dsp:cNvPr id="0" name=""/>
        <dsp:cNvSpPr/>
      </dsp:nvSpPr>
      <dsp:spPr>
        <a:xfrm>
          <a:off x="1289519" y="1396060"/>
          <a:ext cx="4661450" cy="111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59" tIns="118159" rIns="118159" bIns="1181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Utilizado para Armazenar e Hospedar os códigos e projetos</a:t>
          </a:r>
          <a:endParaRPr lang="en-US" sz="1800" kern="1200"/>
        </a:p>
      </dsp:txBody>
      <dsp:txXfrm>
        <a:off x="1289519" y="1396060"/>
        <a:ext cx="4661450" cy="1116466"/>
      </dsp:txXfrm>
    </dsp:sp>
    <dsp:sp modelId="{C27EE7D5-8F90-4140-A70C-CFE559D5D4AC}">
      <dsp:nvSpPr>
        <dsp:cNvPr id="0" name=""/>
        <dsp:cNvSpPr/>
      </dsp:nvSpPr>
      <dsp:spPr>
        <a:xfrm>
          <a:off x="0" y="2791644"/>
          <a:ext cx="5950969" cy="1116466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8FC0A-F892-4189-B286-164820565890}">
      <dsp:nvSpPr>
        <dsp:cNvPr id="0" name=""/>
        <dsp:cNvSpPr/>
      </dsp:nvSpPr>
      <dsp:spPr>
        <a:xfrm>
          <a:off x="337731" y="3042849"/>
          <a:ext cx="614056" cy="614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3D617-36B8-4E86-8A0E-9C6E3A6A0B93}">
      <dsp:nvSpPr>
        <dsp:cNvPr id="0" name=""/>
        <dsp:cNvSpPr/>
      </dsp:nvSpPr>
      <dsp:spPr>
        <a:xfrm>
          <a:off x="1289519" y="2791644"/>
          <a:ext cx="4661450" cy="111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59" tIns="118159" rIns="118159" bIns="1181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Permite revisão de códigos, controle de versões e contribuições em outros projetos abertos.</a:t>
          </a:r>
          <a:endParaRPr lang="en-US" sz="1800" kern="1200"/>
        </a:p>
      </dsp:txBody>
      <dsp:txXfrm>
        <a:off x="1289519" y="2791644"/>
        <a:ext cx="4661450" cy="1116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523DF-8715-477C-97AF-417F33BF00DB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FB460-6B7C-49A3-9BC7-DCE179564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17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12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9° Vamos clicar no botão “Verificar</a:t>
            </a:r>
          </a:p>
          <a:p>
            <a:r>
              <a:rPr lang="pt-BR" dirty="0"/>
              <a:t>”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343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que posicionar o objeto, na mesma direção e ângulo da imagem da esquerda.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486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acessar o e-mail que cadastramos e inserir o código que recebemos, com isso vamos ativar nossa conta no </a:t>
            </a:r>
            <a:r>
              <a:rPr lang="pt-BR" dirty="0" err="1"/>
              <a:t>github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561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Inserir e-mail ou usuário e a senha criada anteriormente.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11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Rolar a tela para baixo e clicar em “</a:t>
            </a:r>
            <a:r>
              <a:rPr lang="pt-BR" dirty="0" err="1"/>
              <a:t>Skip</a:t>
            </a:r>
            <a:r>
              <a:rPr lang="pt-BR" dirty="0"/>
              <a:t>... “ (Pular personalização)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696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“criar repositório”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136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946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068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503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53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Nessa imagem, no canto inferior estão os computadores com o </a:t>
            </a:r>
            <a:r>
              <a:rPr lang="pt-BR" dirty="0" err="1"/>
              <a:t>git</a:t>
            </a:r>
            <a:r>
              <a:rPr lang="pt-BR" dirty="0"/>
              <a:t> localmente, nele estão os arquivos e projetos </a:t>
            </a:r>
            <a:r>
              <a:rPr lang="pt-BR" dirty="0" err="1"/>
              <a:t>versionados</a:t>
            </a:r>
            <a:r>
              <a:rPr lang="pt-BR" dirty="0"/>
              <a:t>. </a:t>
            </a:r>
          </a:p>
          <a:p>
            <a:r>
              <a:rPr lang="pt-BR" dirty="0"/>
              <a:t>No topo, está o </a:t>
            </a:r>
            <a:r>
              <a:rPr lang="pt-BR" dirty="0" err="1"/>
              <a:t>Github</a:t>
            </a:r>
            <a:r>
              <a:rPr lang="pt-BR" dirty="0"/>
              <a:t>, na nuvem... É pra lá que enviamos os nossos arquivos locais.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359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686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1° Acesse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https://git-scm.com/downloads/win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2°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Clique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versão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64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Winfows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Portable (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Máquinas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ETEC)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421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806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362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638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263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Verifique se está correto.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224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872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Geralmente, nas empresas funciona assim:</a:t>
            </a:r>
          </a:p>
          <a:p>
            <a:endParaRPr lang="pt-BR" dirty="0"/>
          </a:p>
          <a:p>
            <a:r>
              <a:rPr lang="pt-BR" dirty="0"/>
              <a:t>Alteramos o código-fonte localmente na máquina na Branch de desenvolvimento, ao finalizar subimos esse código para essa Branch que geralmente está atribuída ao ambiente destinados para os desenvolvedores testarem os códigos, que é o ambiente de DEV.</a:t>
            </a:r>
          </a:p>
          <a:p>
            <a:endParaRPr lang="pt-BR" dirty="0"/>
          </a:p>
          <a:p>
            <a:r>
              <a:rPr lang="pt-BR" dirty="0"/>
              <a:t>Após subir esse código para a Branch “Desenvolvimento” no </a:t>
            </a:r>
            <a:r>
              <a:rPr lang="pt-BR" dirty="0" err="1"/>
              <a:t>github</a:t>
            </a:r>
            <a:r>
              <a:rPr lang="pt-BR" dirty="0"/>
              <a:t>, podemos testar o código no ambiente, se tiver OK, podemos aprovar a mudança e levar o código para “Homologação” que é onde os usuários validam. </a:t>
            </a:r>
          </a:p>
          <a:p>
            <a:endParaRPr lang="pt-BR" dirty="0"/>
          </a:p>
          <a:p>
            <a:r>
              <a:rPr lang="pt-BR" dirty="0"/>
              <a:t>Se os usuários validarem, no </a:t>
            </a:r>
            <a:r>
              <a:rPr lang="pt-BR" dirty="0" err="1"/>
              <a:t>github</a:t>
            </a:r>
            <a:r>
              <a:rPr lang="pt-BR" dirty="0"/>
              <a:t> podemos aprovar e implantar a mudança em produção, que é onde todos podem ver as mudanças.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262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74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460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184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seu repositório do </a:t>
            </a:r>
            <a:r>
              <a:rPr lang="pt-BR" dirty="0" err="1"/>
              <a:t>github</a:t>
            </a:r>
            <a:r>
              <a:rPr lang="pt-BR" dirty="0"/>
              <a:t>, clique no botão verde “CODE”, na opção “HTTPS” copie a URL ‘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6556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379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Repositório clonado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821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063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Untracked</a:t>
            </a:r>
            <a:r>
              <a:rPr lang="pt-BR" dirty="0"/>
              <a:t> Files: significa que o </a:t>
            </a:r>
            <a:r>
              <a:rPr lang="pt-BR" dirty="0" err="1"/>
              <a:t>git</a:t>
            </a:r>
            <a:r>
              <a:rPr lang="pt-BR" dirty="0"/>
              <a:t> identificou que existem novos arquivos mas que eles não foram adicionados para a área de </a:t>
            </a:r>
            <a:r>
              <a:rPr lang="pt-BR" dirty="0" err="1"/>
              <a:t>staging</a:t>
            </a:r>
            <a:r>
              <a:rPr lang="pt-BR" dirty="0"/>
              <a:t> (preparação) / versionamento.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34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Mensagem de </a:t>
            </a:r>
            <a:r>
              <a:rPr lang="pt-BR" dirty="0" err="1"/>
              <a:t>Warning</a:t>
            </a:r>
            <a:r>
              <a:rPr lang="pt-BR" dirty="0"/>
              <a:t>, se aparecer... Pode ignorar.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746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560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482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Acesso via </a:t>
            </a:r>
            <a:r>
              <a:rPr lang="pt-BR" dirty="0" err="1"/>
              <a:t>nvegador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84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1. Acessar a URL: </a:t>
            </a:r>
            <a:r>
              <a:rPr lang="pt-BR" sz="1400" b="1" dirty="0">
                <a:hlinkClick r:id="rId3"/>
              </a:rPr>
              <a:t>https://github.com/</a:t>
            </a:r>
            <a:endParaRPr lang="pt-BR" sz="1400" b="1" dirty="0"/>
          </a:p>
          <a:p>
            <a:r>
              <a:rPr lang="pt-BR" dirty="0"/>
              <a:t>2. Do lado direito clicar em </a:t>
            </a:r>
            <a:r>
              <a:rPr lang="pt-BR" sz="1400" b="1" dirty="0"/>
              <a:t>“</a:t>
            </a:r>
            <a:r>
              <a:rPr lang="pt-BR" sz="1400" b="1" dirty="0" err="1"/>
              <a:t>Sign</a:t>
            </a:r>
            <a:r>
              <a:rPr lang="pt-BR" sz="1400" b="1" dirty="0"/>
              <a:t> </a:t>
            </a:r>
            <a:r>
              <a:rPr lang="pt-BR" sz="1400" b="1" dirty="0" err="1"/>
              <a:t>Up</a:t>
            </a:r>
            <a:r>
              <a:rPr lang="pt-BR" sz="1400" b="1" dirty="0"/>
              <a:t>” (Registre-se)</a:t>
            </a:r>
            <a:endParaRPr lang="pt-BR" b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972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Autorize o ecossistema </a:t>
            </a:r>
            <a:r>
              <a:rPr lang="pt-BR" dirty="0" err="1"/>
              <a:t>git</a:t>
            </a:r>
            <a:r>
              <a:rPr lang="pt-BR" dirty="0"/>
              <a:t> a realizar </a:t>
            </a:r>
            <a:r>
              <a:rPr lang="pt-BR" dirty="0" err="1"/>
              <a:t>uppload</a:t>
            </a:r>
            <a:r>
              <a:rPr lang="pt-BR" dirty="0"/>
              <a:t> na sua conta com as credenciais que você informou anteriormente.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4333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Volte a tela do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bash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9350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969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1° Adicionar Arquivo</a:t>
            </a:r>
          </a:p>
          <a:p>
            <a:r>
              <a:rPr lang="pt-BR" dirty="0"/>
              <a:t>2° Criar arquivo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5559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1° adicionando mensagem ao </a:t>
            </a:r>
            <a:r>
              <a:rPr lang="pt-BR" dirty="0" err="1"/>
              <a:t>commit</a:t>
            </a:r>
            <a:endParaRPr lang="pt-BR" dirty="0"/>
          </a:p>
          <a:p>
            <a:r>
              <a:rPr lang="pt-BR" dirty="0"/>
              <a:t>2° realizando </a:t>
            </a:r>
            <a:r>
              <a:rPr lang="pt-BR" dirty="0" err="1"/>
              <a:t>commit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088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735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19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8670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3909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027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Obs.: Recomende que os alunos utilizem o e-mail da ETEC.</a:t>
            </a:r>
          </a:p>
          <a:p>
            <a:endParaRPr lang="pt-BR" dirty="0"/>
          </a:p>
          <a:p>
            <a:r>
              <a:rPr lang="pt-BR" dirty="0"/>
              <a:t>3° Inserir o e-mail que será utilizado</a:t>
            </a:r>
          </a:p>
          <a:p>
            <a:r>
              <a:rPr lang="pt-BR" dirty="0"/>
              <a:t>4° Apertar em “continue” (Continuar)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475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5° Criar uma senha forte, preferência com letras maiúsculas, minúsculas e caracteres especiais.</a:t>
            </a:r>
          </a:p>
          <a:p>
            <a:r>
              <a:rPr lang="pt-BR" dirty="0"/>
              <a:t>6° Clicar em “continue”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75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7° Criar um nome de usuário válido.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8° Clicar em “continue”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623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é necessário marcar a opção de e-mail, só clicar em “continue”....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586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validar a conta, prestem atenção nas etapas....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B460-6B7C-49A3-9BC7-DCE17956425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07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E1BF2-FC63-9E60-82A4-C790C19BE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7B8F2D-6488-03C2-0677-BFD08B833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01EC7E-B40C-C773-3A00-492280FA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7683DB-04CD-552D-F4CE-76952780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11198E-C49A-C58A-224A-2B5DF4E2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07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C977B-A004-6225-5946-2D6AB4AC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E5863-93D4-0AE9-3419-89DFDDD8B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68423B-3DB6-C1C3-DC57-626AFE0F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32F9A6-4BB2-B7AD-F538-AA315973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2B520E-4816-7428-7D79-0A7222A69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72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87D2D4-F97F-8CDE-15EF-59B554E14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BFC452-F324-27C1-A1B4-1E6099246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7E1DEE-9FED-F625-6F20-A8ED12FC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03EC37-739D-8E00-2F4D-5F7723A67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6591A4-18FD-3021-0DD8-DE754E76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2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2B0C8-B3EF-C8A0-634B-877AEF81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EE037B-C410-9CA2-93B3-FD514804F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2473D7-913B-AEF4-3C64-91EFA22E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4DFF62-811E-8DC5-8937-66D2C865A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28FEB3-11C4-9FB9-2FD1-A783119D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58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96816-5AC4-E146-DA58-565DB8CD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310644-6C2D-861D-72D8-5ECC1330C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2E8782-031D-7327-41ED-51DDF1A9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1F79A3-9DD2-0D4E-4B5B-96AA6269C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5C7C28-5BD0-B715-8205-FBD308A2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52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904FF-9756-21A3-A4FE-9160F489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29F3C3-034F-6361-23F0-6E55BDE87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16AAAB-5765-0F49-1E97-E763F240A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7C62DF-FB91-E3BA-EC82-1099A4CA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E09378-8D2C-EEF8-7AF1-09784BEE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01DF06-A70B-8D3B-1490-6747AA57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737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08DE2-2749-9FD6-7F20-F8D703D7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24D3B3-023F-8461-6F0B-0CE321C60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7D36C6-1D7C-60D0-EB20-DEDE28D16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2E6410-0A4D-C041-CB99-D37E06A13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5E9CCAF-7760-C571-B03A-7CF5E7C27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97B70B0-3EC5-53AA-0484-22F2FC8A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DB7A6B2-766A-B3E8-EA44-B2784A8EC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CCBF77-CBF0-453A-A7BB-6604F4AD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89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1DF20-D554-3B44-C635-802947AA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2819F49-594C-444C-B328-8FD3956A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2810A0-C7AC-6D94-A420-E49CA3A6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E2A467-5E86-986F-7104-02D8CDDD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40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B2C0FC-43D2-1A2D-1CA6-7367672B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9B38A43-60DA-C60E-5A12-E7D9E2B8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2944BF-9F78-611A-CF59-A497E2F8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71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27DF5-72AF-12D5-391E-A8A67F9A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439E88-7C50-D0CF-6AC8-0CFA031A6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78A79D-CF6D-66ED-9C05-F2E75CEA7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969D76-A110-C237-11B4-25B587DB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5CCAB7-B8BD-A962-22E9-E9F5D970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D4154F1-B375-69A1-897F-BDD6CC6AC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50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AAD04-ECDA-1A31-23DF-DADE4147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9A6565-A196-448A-4104-D3CAF522A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7E2808-CBF1-97D5-2300-75D6CC5AF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59DEF4-33C1-FBD0-1D6D-FA06274E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8FCFB2-D8AD-119F-5FF8-56955E78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70F936-0874-9FC1-8DF0-FC7716C7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07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7215E13-B00B-F9F3-1714-A518DD79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900BC7-52F4-F99F-1703-7BE13CA21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D63804-274F-4659-4C1A-2D8787A5B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989809-A524-4F8B-9884-ECA9AEE8F4A2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610A5C-2B30-51F5-9AB3-891098DCD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85EB-D7FA-8C0E-19F6-C163217D9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54BE70-6D80-4414-B3E2-7954E888D8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55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pt/blog/all-about-git" TargetMode="External"/><Relationship Id="rId2" Type="http://schemas.openxmlformats.org/officeDocument/2006/relationships/hyperlink" Target="https://git-scm.com/book/pt-br/v2/Come%C3%A7ando-O-B%C3%A1sico-do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hyperlink" Target="https://www.alura.com.br/artigos/o-que-e-git-github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698FAB-DDC2-43C4-C7A7-4D73CCC12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</a:bodyPr>
          <a:lstStyle/>
          <a:p>
            <a:pPr algn="l"/>
            <a:r>
              <a:rPr lang="pt-BR" sz="5400"/>
              <a:t>Git e Github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19E8B1-0899-D24B-58CC-39CB65DF9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1016076"/>
            <a:ext cx="4900143" cy="1709849"/>
          </a:xfrm>
        </p:spPr>
        <p:txBody>
          <a:bodyPr anchor="b">
            <a:normAutofit/>
          </a:bodyPr>
          <a:lstStyle/>
          <a:p>
            <a:pPr algn="l"/>
            <a:r>
              <a:rPr lang="pt-BR" sz="2000"/>
              <a:t>Versionamento e Armazento de projetos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itHub Foundations Certification. O Git é um Controle de versão… | by Thaís  França | Medium">
            <a:extLst>
              <a:ext uri="{FF2B5EF4-FFF2-40B4-BE49-F238E27FC236}">
                <a16:creationId xmlns:a16="http://schemas.microsoft.com/office/drawing/2014/main" id="{F0C16BDE-FF83-B2F8-F895-060D15B7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4162" y="947655"/>
            <a:ext cx="4324849" cy="160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it Introduction - Git - dyclassroom | Have fun learning :-)">
            <a:extLst>
              <a:ext uri="{FF2B5EF4-FFF2-40B4-BE49-F238E27FC236}">
                <a16:creationId xmlns:a16="http://schemas.microsoft.com/office/drawing/2014/main" id="{7B799D4E-65FD-7305-614E-E293123E0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4162" y="4233227"/>
            <a:ext cx="4324849" cy="143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42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295617-69A6-FE24-12E1-65386F8B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Versionadores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81A520CD-D5BA-76B2-CF80-BDEE73BE5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4DDFF7F1-73D5-C09C-752C-907359B643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12614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1689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D618A9-A5D6-52C6-803F-897CE6EA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Exemplo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2E86E431-E3DD-039F-6D3B-898B00E01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664701"/>
            <a:ext cx="6780700" cy="5526269"/>
          </a:xfrm>
          <a:prstGeom prst="rect">
            <a:avLst/>
          </a:prstGeom>
        </p:spPr>
      </p:pic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5F114690-B064-68A3-8B04-82ADF982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0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8" name="Rectangle 10257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3812620-3BB1-48A6-3283-4073715A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09" y="3130041"/>
            <a:ext cx="530352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Vamos usar o GIT</a:t>
            </a:r>
            <a:br>
              <a:rPr lang="en-US" sz="4800" dirty="0"/>
            </a:br>
            <a:endParaRPr lang="en-US" sz="4800" dirty="0"/>
          </a:p>
        </p:txBody>
      </p:sp>
      <p:grpSp>
        <p:nvGrpSpPr>
          <p:cNvPr id="10260" name="Group 1025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261" name="Rectangle 1026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2" name="Rectangle 1026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3" name="Rectangle 1026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65" name="Rectangle 1026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7" name="Rectangle 1026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Git Sticker – Stickers Devs">
            <a:extLst>
              <a:ext uri="{FF2B5EF4-FFF2-40B4-BE49-F238E27FC236}">
                <a16:creationId xmlns:a16="http://schemas.microsoft.com/office/drawing/2014/main" id="{1F6EFAD4-1760-B101-A884-C7F713A4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b="769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8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7" name="Rectangle 1025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EAA79B-32E0-25F5-3A4E-938D808D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Vantagens</a:t>
            </a:r>
            <a:endParaRPr lang="en-US" sz="5400" dirty="0"/>
          </a:p>
        </p:txBody>
      </p:sp>
      <p:sp>
        <p:nvSpPr>
          <p:cNvPr id="1025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96B3588-F19C-F3B0-C61F-467D17BA6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93" y="1708422"/>
            <a:ext cx="6713552" cy="44820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pt-BR" sz="2200" dirty="0"/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pt-BR" sz="2200" dirty="0"/>
              <a:t>Guarda o </a:t>
            </a:r>
            <a:r>
              <a:rPr lang="en-US" altLang="pt-BR" sz="2200" dirty="0" err="1"/>
              <a:t>histórico</a:t>
            </a:r>
            <a:r>
              <a:rPr lang="en-US" altLang="pt-BR" sz="2200" dirty="0"/>
              <a:t> de </a:t>
            </a:r>
            <a:r>
              <a:rPr lang="en-US" altLang="pt-BR" sz="2200" dirty="0" err="1"/>
              <a:t>mudanças</a:t>
            </a:r>
            <a:r>
              <a:rPr lang="en-US" altLang="pt-BR" sz="2200" dirty="0"/>
              <a:t> dos </a:t>
            </a:r>
            <a:r>
              <a:rPr lang="en-US" altLang="pt-BR" sz="2200" dirty="0" err="1"/>
              <a:t>arquivos</a:t>
            </a:r>
            <a:r>
              <a:rPr lang="en-US" altLang="pt-BR" sz="2200" dirty="0"/>
              <a:t>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pt-BR" sz="2200" dirty="0"/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pt-BR" sz="2200" dirty="0"/>
              <a:t>Ajuda a </a:t>
            </a:r>
            <a:r>
              <a:rPr lang="en-US" altLang="pt-BR" sz="2200" dirty="0" err="1"/>
              <a:t>organizar</a:t>
            </a:r>
            <a:r>
              <a:rPr lang="en-US" altLang="pt-BR" sz="2200" dirty="0"/>
              <a:t> o </a:t>
            </a:r>
            <a:r>
              <a:rPr lang="en-US" altLang="pt-BR" sz="2200" dirty="0" err="1"/>
              <a:t>trabalho</a:t>
            </a:r>
            <a:r>
              <a:rPr lang="en-US" altLang="pt-BR" sz="2200" dirty="0"/>
              <a:t> de </a:t>
            </a:r>
            <a:r>
              <a:rPr lang="en-US" altLang="pt-BR" sz="2200" dirty="0" err="1"/>
              <a:t>várias</a:t>
            </a:r>
            <a:r>
              <a:rPr lang="en-US" altLang="pt-BR" sz="2200" dirty="0"/>
              <a:t> </a:t>
            </a:r>
            <a:r>
              <a:rPr lang="en-US" altLang="pt-BR" sz="2200" dirty="0" err="1"/>
              <a:t>pessoas</a:t>
            </a:r>
            <a:r>
              <a:rPr lang="en-US" altLang="pt-BR" sz="2200" dirty="0"/>
              <a:t> </a:t>
            </a:r>
            <a:r>
              <a:rPr lang="en-US" altLang="pt-BR" sz="2200" dirty="0" err="1"/>
              <a:t>em</a:t>
            </a:r>
            <a:r>
              <a:rPr lang="en-US" altLang="pt-BR" sz="2200" dirty="0"/>
              <a:t> um </a:t>
            </a:r>
            <a:r>
              <a:rPr lang="en-US" altLang="pt-BR" sz="2200" dirty="0" err="1"/>
              <a:t>projeto</a:t>
            </a:r>
            <a:r>
              <a:rPr lang="en-US" altLang="pt-BR" sz="2200" dirty="0"/>
              <a:t>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pt-BR" sz="2200" dirty="0"/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pt-BR" sz="2200" dirty="0" err="1"/>
              <a:t>Permite</a:t>
            </a:r>
            <a:r>
              <a:rPr lang="en-US" altLang="pt-BR" sz="2200" dirty="0"/>
              <a:t> que </a:t>
            </a:r>
            <a:r>
              <a:rPr lang="en-US" altLang="pt-BR" sz="2200" dirty="0" err="1"/>
              <a:t>você</a:t>
            </a:r>
            <a:r>
              <a:rPr lang="en-US" altLang="pt-BR" sz="2200" dirty="0"/>
              <a:t> </a:t>
            </a:r>
            <a:r>
              <a:rPr lang="en-US" altLang="pt-BR" sz="2200" dirty="0" err="1"/>
              <a:t>trabalhe</a:t>
            </a:r>
            <a:r>
              <a:rPr lang="en-US" altLang="pt-BR" sz="2200" dirty="0"/>
              <a:t> </a:t>
            </a:r>
            <a:r>
              <a:rPr lang="en-US" altLang="pt-BR" sz="2200" dirty="0" err="1"/>
              <a:t>diferentes</a:t>
            </a:r>
            <a:r>
              <a:rPr lang="en-US" altLang="pt-BR" sz="2200" dirty="0"/>
              <a:t> partes do </a:t>
            </a:r>
            <a:r>
              <a:rPr lang="en-US" altLang="pt-BR" sz="2200" dirty="0" err="1"/>
              <a:t>projeto</a:t>
            </a:r>
            <a:r>
              <a:rPr lang="en-US" altLang="pt-BR" sz="2200" dirty="0"/>
              <a:t> com </a:t>
            </a:r>
            <a:r>
              <a:rPr lang="en-US" altLang="pt-BR" sz="2200" dirty="0" err="1"/>
              <a:t>seus</a:t>
            </a:r>
            <a:r>
              <a:rPr lang="en-US" altLang="pt-BR" sz="2200" dirty="0"/>
              <a:t> </a:t>
            </a:r>
            <a:r>
              <a:rPr lang="en-US" altLang="pt-BR" sz="2200" dirty="0" err="1"/>
              <a:t>colegas</a:t>
            </a:r>
            <a:r>
              <a:rPr lang="en-US" altLang="pt-BR" sz="2200" dirty="0"/>
              <a:t> </a:t>
            </a:r>
            <a:r>
              <a:rPr lang="en-US" altLang="pt-BR" sz="2200" dirty="0" err="1"/>
              <a:t>simultaneamente</a:t>
            </a:r>
            <a:r>
              <a:rPr lang="en-US" altLang="pt-BR" sz="2200" dirty="0"/>
              <a:t>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pt-BR" sz="2200" dirty="0"/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pt-BR" sz="2200" dirty="0" err="1"/>
              <a:t>Facilita</a:t>
            </a:r>
            <a:r>
              <a:rPr lang="en-US" altLang="pt-BR" sz="2200" dirty="0"/>
              <a:t> a </a:t>
            </a:r>
            <a:r>
              <a:rPr lang="en-US" altLang="pt-BR" sz="2200" dirty="0" err="1"/>
              <a:t>correção</a:t>
            </a:r>
            <a:r>
              <a:rPr lang="en-US" altLang="pt-BR" sz="2200" dirty="0"/>
              <a:t> de </a:t>
            </a:r>
            <a:r>
              <a:rPr lang="en-US" altLang="pt-BR" sz="2200" dirty="0" err="1"/>
              <a:t>erros</a:t>
            </a:r>
            <a:r>
              <a:rPr lang="en-US" altLang="pt-BR" sz="2200" dirty="0"/>
              <a:t>, </a:t>
            </a:r>
            <a:r>
              <a:rPr lang="en-US" altLang="pt-BR" sz="2200" dirty="0" err="1"/>
              <a:t>voltando</a:t>
            </a:r>
            <a:r>
              <a:rPr lang="en-US" altLang="pt-BR" sz="2200" dirty="0"/>
              <a:t> para </a:t>
            </a:r>
            <a:r>
              <a:rPr lang="en-US" altLang="pt-BR" sz="2200" dirty="0" err="1"/>
              <a:t>versões</a:t>
            </a:r>
            <a:r>
              <a:rPr lang="en-US" altLang="pt-BR" sz="2200" dirty="0"/>
              <a:t> </a:t>
            </a:r>
            <a:r>
              <a:rPr lang="en-US" altLang="pt-BR" sz="2200" dirty="0" err="1"/>
              <a:t>anteriores</a:t>
            </a:r>
            <a:r>
              <a:rPr lang="en-US" altLang="pt-BR" sz="2200" dirty="0"/>
              <a:t> </a:t>
            </a:r>
            <a:r>
              <a:rPr lang="en-US" altLang="pt-BR" sz="2200" dirty="0" err="1"/>
              <a:t>quando</a:t>
            </a:r>
            <a:r>
              <a:rPr lang="en-US" altLang="pt-BR" sz="2200" dirty="0"/>
              <a:t> </a:t>
            </a:r>
            <a:r>
              <a:rPr lang="en-US" altLang="pt-BR" sz="2200" dirty="0" err="1"/>
              <a:t>necessário</a:t>
            </a:r>
            <a:r>
              <a:rPr lang="en-US" altLang="pt-BR" sz="2200" dirty="0"/>
              <a:t>. 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pt-BR" sz="2200" dirty="0"/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pt-BR" altLang="pt-BR" sz="2200" dirty="0"/>
              <a:t> você pode trabalhar offline e ainda ter acesso a todo o histórico do projeto</a:t>
            </a:r>
            <a:endParaRPr lang="en-US" altLang="pt-BR" sz="2200" dirty="0"/>
          </a:p>
        </p:txBody>
      </p:sp>
      <p:pic>
        <p:nvPicPr>
          <p:cNvPr id="10242" name="Picture 2" descr="Git Sticker – Stickers Devs">
            <a:extLst>
              <a:ext uri="{FF2B5EF4-FFF2-40B4-BE49-F238E27FC236}">
                <a16:creationId xmlns:a16="http://schemas.microsoft.com/office/drawing/2014/main" id="{E667D0EA-3631-BE5A-E8E7-097D85BAA0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95D15E96-37DB-4DEF-2877-2CAD583C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395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97ECC24-3EAF-12BD-EE54-EB5392290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0578" y="119524"/>
            <a:ext cx="5030078" cy="6618524"/>
          </a:xfrm>
          <a:prstGeom prst="rect">
            <a:avLst/>
          </a:prstGeo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E14E75FE-A385-ECE2-1164-2AC9B17A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11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B86AA2DA-281A-4806-8977-D617AEAC8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64185774-6FC0-4B8D-A8DB-A88546889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59988" y="0"/>
            <a:ext cx="2632012" cy="6858000"/>
          </a:xfrm>
          <a:custGeom>
            <a:avLst/>
            <a:gdLst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57677 w 2632012"/>
              <a:gd name="connsiteY27" fmla="*/ 2548608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08456 w 2632012"/>
              <a:gd name="connsiteY22" fmla="*/ 5878851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632012" h="6858000">
                <a:moveTo>
                  <a:pt x="932173" y="1512545"/>
                </a:moveTo>
                <a:lnTo>
                  <a:pt x="932462" y="1512581"/>
                </a:lnTo>
                <a:lnTo>
                  <a:pt x="932378" y="1512599"/>
                </a:lnTo>
                <a:cubicBezTo>
                  <a:pt x="930618" y="1512681"/>
                  <a:pt x="930202" y="1512462"/>
                  <a:pt x="932173" y="1512545"/>
                </a:cubicBezTo>
                <a:close/>
                <a:moveTo>
                  <a:pt x="1207569" y="0"/>
                </a:moveTo>
                <a:lnTo>
                  <a:pt x="2632012" y="0"/>
                </a:lnTo>
                <a:lnTo>
                  <a:pt x="2632012" y="6858000"/>
                </a:lnTo>
                <a:lnTo>
                  <a:pt x="13514" y="6858000"/>
                </a:lnTo>
                <a:cubicBezTo>
                  <a:pt x="13399" y="6842943"/>
                  <a:pt x="13285" y="6827886"/>
                  <a:pt x="13170" y="6812829"/>
                </a:cubicBezTo>
                <a:cubicBezTo>
                  <a:pt x="12714" y="6794763"/>
                  <a:pt x="13524" y="6777517"/>
                  <a:pt x="20332" y="6760689"/>
                </a:cubicBezTo>
                <a:cubicBezTo>
                  <a:pt x="10828" y="6746468"/>
                  <a:pt x="7794" y="6733277"/>
                  <a:pt x="25596" y="6721251"/>
                </a:cubicBezTo>
                <a:cubicBezTo>
                  <a:pt x="24143" y="6683539"/>
                  <a:pt x="1631" y="6673595"/>
                  <a:pt x="22507" y="6650499"/>
                </a:cubicBezTo>
                <a:cubicBezTo>
                  <a:pt x="-25124" y="6620536"/>
                  <a:pt x="16765" y="6629253"/>
                  <a:pt x="22444" y="6604241"/>
                </a:cubicBezTo>
                <a:cubicBezTo>
                  <a:pt x="28668" y="6588866"/>
                  <a:pt x="29169" y="6574778"/>
                  <a:pt x="31867" y="6559984"/>
                </a:cubicBezTo>
                <a:cubicBezTo>
                  <a:pt x="4443" y="6566661"/>
                  <a:pt x="62924" y="6515664"/>
                  <a:pt x="38635" y="6515473"/>
                </a:cubicBezTo>
                <a:cubicBezTo>
                  <a:pt x="72259" y="6495428"/>
                  <a:pt x="29118" y="6488543"/>
                  <a:pt x="38467" y="6463736"/>
                </a:cubicBezTo>
                <a:cubicBezTo>
                  <a:pt x="50944" y="6451623"/>
                  <a:pt x="52742" y="6443270"/>
                  <a:pt x="38052" y="6432794"/>
                </a:cubicBezTo>
                <a:cubicBezTo>
                  <a:pt x="98939" y="6376824"/>
                  <a:pt x="58603" y="6351821"/>
                  <a:pt x="80445" y="6301309"/>
                </a:cubicBezTo>
                <a:cubicBezTo>
                  <a:pt x="103917" y="6257537"/>
                  <a:pt x="78836" y="6301310"/>
                  <a:pt x="138157" y="6257030"/>
                </a:cubicBezTo>
                <a:cubicBezTo>
                  <a:pt x="155187" y="6248574"/>
                  <a:pt x="166108" y="6186701"/>
                  <a:pt x="170419" y="6171255"/>
                </a:cubicBezTo>
                <a:cubicBezTo>
                  <a:pt x="174731" y="6155809"/>
                  <a:pt x="166522" y="6166390"/>
                  <a:pt x="164027" y="6164357"/>
                </a:cubicBezTo>
                <a:cubicBezTo>
                  <a:pt x="206228" y="6137678"/>
                  <a:pt x="184454" y="6121750"/>
                  <a:pt x="213309" y="6109331"/>
                </a:cubicBezTo>
                <a:cubicBezTo>
                  <a:pt x="224262" y="6067371"/>
                  <a:pt x="183175" y="5890445"/>
                  <a:pt x="208456" y="5878851"/>
                </a:cubicBezTo>
                <a:cubicBezTo>
                  <a:pt x="225886" y="5808435"/>
                  <a:pt x="192379" y="5574013"/>
                  <a:pt x="219615" y="5557777"/>
                </a:cubicBezTo>
                <a:lnTo>
                  <a:pt x="245711" y="5066230"/>
                </a:lnTo>
                <a:cubicBezTo>
                  <a:pt x="117719" y="4582016"/>
                  <a:pt x="230524" y="4647254"/>
                  <a:pt x="276721" y="4162848"/>
                </a:cubicBezTo>
                <a:lnTo>
                  <a:pt x="343082" y="3059377"/>
                </a:lnTo>
                <a:cubicBezTo>
                  <a:pt x="347947" y="2889121"/>
                  <a:pt x="364765" y="2862299"/>
                  <a:pt x="369630" y="2692043"/>
                </a:cubicBezTo>
                <a:cubicBezTo>
                  <a:pt x="369393" y="2690043"/>
                  <a:pt x="435560" y="2522082"/>
                  <a:pt x="435324" y="2520083"/>
                </a:cubicBezTo>
                <a:lnTo>
                  <a:pt x="482259" y="2336178"/>
                </a:lnTo>
                <a:cubicBezTo>
                  <a:pt x="516201" y="2267350"/>
                  <a:pt x="537443" y="2148254"/>
                  <a:pt x="569515" y="2091909"/>
                </a:cubicBezTo>
                <a:cubicBezTo>
                  <a:pt x="629286" y="2030534"/>
                  <a:pt x="622061" y="2045605"/>
                  <a:pt x="638163" y="1994147"/>
                </a:cubicBezTo>
                <a:cubicBezTo>
                  <a:pt x="633178" y="1967912"/>
                  <a:pt x="705417" y="1945185"/>
                  <a:pt x="737312" y="1871408"/>
                </a:cubicBezTo>
                <a:cubicBezTo>
                  <a:pt x="759407" y="1814663"/>
                  <a:pt x="795838" y="1856475"/>
                  <a:pt x="788501" y="1793826"/>
                </a:cubicBezTo>
                <a:cubicBezTo>
                  <a:pt x="796402" y="1792725"/>
                  <a:pt x="813276" y="1750182"/>
                  <a:pt x="819432" y="1746824"/>
                </a:cubicBezTo>
                <a:lnTo>
                  <a:pt x="843936" y="1697348"/>
                </a:lnTo>
                <a:cubicBezTo>
                  <a:pt x="847635" y="1681502"/>
                  <a:pt x="845709" y="1667584"/>
                  <a:pt x="846526" y="1659754"/>
                </a:cubicBezTo>
                <a:lnTo>
                  <a:pt x="873830" y="1628041"/>
                </a:lnTo>
                <a:lnTo>
                  <a:pt x="890626" y="1599883"/>
                </a:lnTo>
                <a:lnTo>
                  <a:pt x="921288" y="1579569"/>
                </a:lnTo>
                <a:cubicBezTo>
                  <a:pt x="921111" y="1565502"/>
                  <a:pt x="920933" y="1551436"/>
                  <a:pt x="920756" y="1537369"/>
                </a:cubicBezTo>
                <a:cubicBezTo>
                  <a:pt x="918173" y="1533598"/>
                  <a:pt x="943194" y="1519497"/>
                  <a:pt x="946290" y="1514308"/>
                </a:cubicBezTo>
                <a:lnTo>
                  <a:pt x="932462" y="1512581"/>
                </a:lnTo>
                <a:lnTo>
                  <a:pt x="940652" y="1510839"/>
                </a:lnTo>
                <a:cubicBezTo>
                  <a:pt x="944059" y="1509546"/>
                  <a:pt x="947769" y="1507347"/>
                  <a:pt x="950739" y="1503635"/>
                </a:cubicBezTo>
                <a:lnTo>
                  <a:pt x="966405" y="1439967"/>
                </a:lnTo>
                <a:cubicBezTo>
                  <a:pt x="966567" y="1437915"/>
                  <a:pt x="970755" y="1392639"/>
                  <a:pt x="973516" y="1389073"/>
                </a:cubicBezTo>
                <a:lnTo>
                  <a:pt x="986960" y="1351857"/>
                </a:lnTo>
                <a:lnTo>
                  <a:pt x="987761" y="1363479"/>
                </a:lnTo>
                <a:cubicBezTo>
                  <a:pt x="987046" y="1391389"/>
                  <a:pt x="991418" y="1341827"/>
                  <a:pt x="989043" y="1346093"/>
                </a:cubicBezTo>
                <a:lnTo>
                  <a:pt x="986960" y="1351857"/>
                </a:lnTo>
                <a:lnTo>
                  <a:pt x="985769" y="1334556"/>
                </a:lnTo>
                <a:cubicBezTo>
                  <a:pt x="983992" y="1300062"/>
                  <a:pt x="982872" y="1251835"/>
                  <a:pt x="982507" y="1216698"/>
                </a:cubicBezTo>
                <a:cubicBezTo>
                  <a:pt x="989105" y="1176777"/>
                  <a:pt x="968656" y="1115073"/>
                  <a:pt x="984836" y="1082381"/>
                </a:cubicBezTo>
                <a:cubicBezTo>
                  <a:pt x="976467" y="1067557"/>
                  <a:pt x="974466" y="1054191"/>
                  <a:pt x="993140" y="1043366"/>
                </a:cubicBezTo>
                <a:cubicBezTo>
                  <a:pt x="994613" y="1005627"/>
                  <a:pt x="972947" y="994211"/>
                  <a:pt x="995544" y="972540"/>
                </a:cubicBezTo>
                <a:cubicBezTo>
                  <a:pt x="1001437" y="952637"/>
                  <a:pt x="1021106" y="938879"/>
                  <a:pt x="1028500" y="923945"/>
                </a:cubicBezTo>
                <a:cubicBezTo>
                  <a:pt x="1032923" y="901661"/>
                  <a:pt x="1022511" y="861628"/>
                  <a:pt x="1022082" y="838835"/>
                </a:cubicBezTo>
                <a:cubicBezTo>
                  <a:pt x="1057150" y="821053"/>
                  <a:pt x="1014683" y="811325"/>
                  <a:pt x="1025925" y="787183"/>
                </a:cubicBezTo>
                <a:cubicBezTo>
                  <a:pt x="1039299" y="775919"/>
                  <a:pt x="1041738" y="767701"/>
                  <a:pt x="1027904" y="756272"/>
                </a:cubicBezTo>
                <a:cubicBezTo>
                  <a:pt x="1092931" y="704439"/>
                  <a:pt x="1063111" y="690611"/>
                  <a:pt x="1088796" y="641639"/>
                </a:cubicBezTo>
                <a:cubicBezTo>
                  <a:pt x="1115586" y="599503"/>
                  <a:pt x="1101832" y="585408"/>
                  <a:pt x="1164389" y="545140"/>
                </a:cubicBezTo>
                <a:cubicBezTo>
                  <a:pt x="1183904" y="515341"/>
                  <a:pt x="1212474" y="444932"/>
                  <a:pt x="1225321" y="413843"/>
                </a:cubicBezTo>
                <a:cubicBezTo>
                  <a:pt x="1235550" y="389613"/>
                  <a:pt x="1230254" y="392779"/>
                  <a:pt x="1241477" y="358607"/>
                </a:cubicBezTo>
                <a:cubicBezTo>
                  <a:pt x="1244505" y="325057"/>
                  <a:pt x="1241891" y="287714"/>
                  <a:pt x="1246119" y="254866"/>
                </a:cubicBezTo>
                <a:cubicBezTo>
                  <a:pt x="1250325" y="233178"/>
                  <a:pt x="1255354" y="194919"/>
                  <a:pt x="1266837" y="161517"/>
                </a:cubicBezTo>
                <a:cubicBezTo>
                  <a:pt x="1312077" y="135871"/>
                  <a:pt x="1280314" y="75805"/>
                  <a:pt x="1315021" y="54455"/>
                </a:cubicBezTo>
                <a:cubicBezTo>
                  <a:pt x="1325412" y="38765"/>
                  <a:pt x="1323873" y="23602"/>
                  <a:pt x="1319335" y="8880"/>
                </a:cubicBezTo>
                <a:lnTo>
                  <a:pt x="1316402" y="852"/>
                </a:lnTo>
                <a:lnTo>
                  <a:pt x="120756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277BA1-EF4E-D6A1-766D-D73E5900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609597"/>
            <a:ext cx="9770022" cy="1330841"/>
          </a:xfrm>
        </p:spPr>
        <p:txBody>
          <a:bodyPr>
            <a:normAutofit/>
          </a:bodyPr>
          <a:lstStyle/>
          <a:p>
            <a:r>
              <a:rPr lang="pt-BR" dirty="0" err="1"/>
              <a:t>Github</a:t>
            </a:r>
            <a:endParaRPr lang="pt-BR" dirty="0"/>
          </a:p>
        </p:txBody>
      </p:sp>
      <p:sp>
        <p:nvSpPr>
          <p:cNvPr id="11277" name="Freeform: Shape 11276">
            <a:extLst>
              <a:ext uri="{FF2B5EF4-FFF2-40B4-BE49-F238E27FC236}">
                <a16:creationId xmlns:a16="http://schemas.microsoft.com/office/drawing/2014/main" id="{B7D3B4FC-79F4-47D2-9D79-DA876E6AD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0496" y="2022496"/>
            <a:ext cx="3795039" cy="404393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266" name="Picture 2" descr="Home - The GitHub Blog">
            <a:extLst>
              <a:ext uri="{FF2B5EF4-FFF2-40B4-BE49-F238E27FC236}">
                <a16:creationId xmlns:a16="http://schemas.microsoft.com/office/drawing/2014/main" id="{40AA4980-7941-8203-F5F6-31A56A10E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1362" y="2954500"/>
            <a:ext cx="3482910" cy="219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9" name="Rectangle 6">
            <a:extLst>
              <a:ext uri="{FF2B5EF4-FFF2-40B4-BE49-F238E27FC236}">
                <a16:creationId xmlns:a16="http://schemas.microsoft.com/office/drawing/2014/main" id="{2775D660-3127-4688-9782-F7C4639B1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2788" y="5952857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268" name="Espaço Reservado para Conteúdo 2">
            <a:extLst>
              <a:ext uri="{FF2B5EF4-FFF2-40B4-BE49-F238E27FC236}">
                <a16:creationId xmlns:a16="http://schemas.microsoft.com/office/drawing/2014/main" id="{C25D0536-C0A5-6B81-5779-B82D3A346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044685"/>
              </p:ext>
            </p:extLst>
          </p:nvPr>
        </p:nvGraphicFramePr>
        <p:xfrm>
          <a:off x="1137038" y="2194100"/>
          <a:ext cx="5950970" cy="3908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541F3A80-A7A7-2788-BBB6-9BD066FE0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028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it vs GitHub: Git vs GitHub: Difference Between Git and GitHub [Updated]">
            <a:extLst>
              <a:ext uri="{FF2B5EF4-FFF2-40B4-BE49-F238E27FC236}">
                <a16:creationId xmlns:a16="http://schemas.microsoft.com/office/drawing/2014/main" id="{E431A85E-44F8-3F22-0CDB-969A08F121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3"/>
          <a:stretch/>
        </p:blipFill>
        <p:spPr bwMode="auto">
          <a:xfrm>
            <a:off x="-6588" y="10"/>
            <a:ext cx="1219858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990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609C27-E8CE-0E63-19A1-BF06B8FCD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pt-BR" sz="2000"/>
              <a:t>GIT = Versiona os arquivos e códigos-fontes dos projetos.</a:t>
            </a:r>
          </a:p>
          <a:p>
            <a:r>
              <a:rPr lang="pt-BR" sz="2000"/>
              <a:t>Github = repositório onde armazenamos os projetos que possuem os códigos fontes.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5F00DD-1CD9-F596-1554-26C363595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41" y="2599509"/>
            <a:ext cx="5713639" cy="317106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BA2A6A5A-443F-4C43-B6FB-F10634A8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42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DA8979-B15C-FB1F-3AEE-BE6E9E2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Dúvidas?</a:t>
            </a:r>
          </a:p>
        </p:txBody>
      </p:sp>
      <p:pic>
        <p:nvPicPr>
          <p:cNvPr id="14338" name="Picture 2" descr="189.400+ Ponto De Interrogação fotos de stock, imagens e fotos royalty-free  - iStock">
            <a:extLst>
              <a:ext uri="{FF2B5EF4-FFF2-40B4-BE49-F238E27FC236}">
                <a16:creationId xmlns:a16="http://schemas.microsoft.com/office/drawing/2014/main" id="{42725EE6-D49C-7FB9-B055-2BAE29DBB5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3296" y="643466"/>
            <a:ext cx="55687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3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E4185C-1276-70BC-8EFC-8DBDD2FECD6E}"/>
              </a:ext>
            </a:extLst>
          </p:cNvPr>
          <p:cNvSpPr txBox="1">
            <a:spLocks/>
          </p:cNvSpPr>
          <p:nvPr/>
        </p:nvSpPr>
        <p:spPr>
          <a:xfrm>
            <a:off x="1113810" y="3130041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/>
              <a:t>Hands ON</a:t>
            </a:r>
          </a:p>
        </p:txBody>
      </p:sp>
      <p:grpSp>
        <p:nvGrpSpPr>
          <p:cNvPr id="15369" name="Group 1536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370" name="Rectangle 1536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1" name="Rectangle 1537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2" name="Rectangle 1537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74" name="Rectangle 1537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6" name="Rectangle 1537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Git Stash and Rebase in GitHub Desktop 2.0 - Laravel News">
            <a:extLst>
              <a:ext uri="{FF2B5EF4-FFF2-40B4-BE49-F238E27FC236}">
                <a16:creationId xmlns:a16="http://schemas.microsoft.com/office/drawing/2014/main" id="{B39D04EB-23EF-D9F5-CAB9-8EDD4C48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r="24313" b="-1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30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8F510D-D70D-FFCD-E9AB-CCC297B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pt-BR" sz="4000"/>
              <a:t>Versionamento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D4F808-D9BF-1CD1-3608-3D3656DC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Imagine que você está desenvolvendo o arquivo do seu TCC.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Na 1° versão você criou um conteúdo, mas após as orientações do professor você decidiu que precisa adicionar mais itens ao material.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Tela de celular com fundo preto&#10;&#10;Descrição gerada automaticamente">
            <a:extLst>
              <a:ext uri="{FF2B5EF4-FFF2-40B4-BE49-F238E27FC236}">
                <a16:creationId xmlns:a16="http://schemas.microsoft.com/office/drawing/2014/main" id="{0A139B62-A57A-7397-9F98-30B55974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99"/>
          <a:stretch/>
        </p:blipFill>
        <p:spPr>
          <a:xfrm>
            <a:off x="6346408" y="1235033"/>
            <a:ext cx="4706458" cy="4562357"/>
          </a:xfrm>
          <a:prstGeom prst="rect">
            <a:avLst/>
          </a:prstGeo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17B71E6A-F369-A948-1942-6EA51AFA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277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E9BC0-207F-567F-6D3F-FF0B4D95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77" y="-252644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Criando conta no </a:t>
            </a:r>
            <a:r>
              <a:rPr lang="pt-BR" sz="3600" dirty="0" err="1"/>
              <a:t>Github</a:t>
            </a:r>
            <a:endParaRPr lang="pt-BR" sz="36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B089A7D-F184-6C24-C2C7-41CC52DC8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48" y="749300"/>
            <a:ext cx="9629775" cy="574357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8598740-7B5F-D972-42F1-731150AF6BF2}"/>
              </a:ext>
            </a:extLst>
          </p:cNvPr>
          <p:cNvSpPr/>
          <p:nvPr/>
        </p:nvSpPr>
        <p:spPr>
          <a:xfrm>
            <a:off x="3266116" y="1027906"/>
            <a:ext cx="1725478" cy="5219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9C6E1C2-374F-E1E9-2E35-C882EE510198}"/>
              </a:ext>
            </a:extLst>
          </p:cNvPr>
          <p:cNvSpPr/>
          <p:nvPr/>
        </p:nvSpPr>
        <p:spPr>
          <a:xfrm>
            <a:off x="10569039" y="2339439"/>
            <a:ext cx="1001737" cy="5700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1E55016-6DE4-5063-6FAB-F48E2195CF2B}"/>
              </a:ext>
            </a:extLst>
          </p:cNvPr>
          <p:cNvSpPr txBox="1"/>
          <p:nvPr/>
        </p:nvSpPr>
        <p:spPr>
          <a:xfrm>
            <a:off x="2813244" y="887049"/>
            <a:ext cx="593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1°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FB0F593-F39C-22B0-7A37-63AAF41D98A9}"/>
              </a:ext>
            </a:extLst>
          </p:cNvPr>
          <p:cNvSpPr txBox="1"/>
          <p:nvPr/>
        </p:nvSpPr>
        <p:spPr>
          <a:xfrm>
            <a:off x="10688380" y="1858982"/>
            <a:ext cx="593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2°</a:t>
            </a:r>
          </a:p>
        </p:txBody>
      </p:sp>
      <p:pic>
        <p:nvPicPr>
          <p:cNvPr id="20" name="Picture 2" descr="Etec Uirapuru on X: &quot;Obrigada!&quot; / X">
            <a:extLst>
              <a:ext uri="{FF2B5EF4-FFF2-40B4-BE49-F238E27FC236}">
                <a16:creationId xmlns:a16="http://schemas.microsoft.com/office/drawing/2014/main" id="{175A4652-C4F8-0141-B4E3-A0EFE06BE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971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2D2112-65BC-EF52-E557-F922D586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 tela a seguir vamos inserir o e-mail</a:t>
            </a:r>
          </a:p>
        </p:txBody>
      </p:sp>
      <p:pic>
        <p:nvPicPr>
          <p:cNvPr id="11" name="Espaço Reservado para Conteúdo 10" descr="Texto, Aplicativo&#10;&#10;Descrição gerada automaticamente">
            <a:extLst>
              <a:ext uri="{FF2B5EF4-FFF2-40B4-BE49-F238E27FC236}">
                <a16:creationId xmlns:a16="http://schemas.microsoft.com/office/drawing/2014/main" id="{E12EC4F5-779C-F37F-E500-370E2BE2F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054" y="1675227"/>
            <a:ext cx="9449892" cy="4394199"/>
          </a:xfrm>
          <a:prstGeom prst="rect">
            <a:avLst/>
          </a:prstGeo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2F5C3F60-3495-AF29-8270-3553D6CA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A4D9247-D1A3-20CC-0925-9338CFD05B2D}"/>
              </a:ext>
            </a:extLst>
          </p:cNvPr>
          <p:cNvSpPr txBox="1"/>
          <p:nvPr/>
        </p:nvSpPr>
        <p:spPr>
          <a:xfrm>
            <a:off x="2409482" y="4203547"/>
            <a:ext cx="593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3°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8E22F498-C2FA-2E12-6D4E-7A24CE0ED334}"/>
              </a:ext>
            </a:extLst>
          </p:cNvPr>
          <p:cNvSpPr/>
          <p:nvPr/>
        </p:nvSpPr>
        <p:spPr>
          <a:xfrm>
            <a:off x="2850078" y="4249260"/>
            <a:ext cx="700644" cy="37024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3AECEF6-B70A-A04B-F157-F15048136E53}"/>
              </a:ext>
            </a:extLst>
          </p:cNvPr>
          <p:cNvSpPr txBox="1"/>
          <p:nvPr/>
        </p:nvSpPr>
        <p:spPr>
          <a:xfrm>
            <a:off x="9561783" y="4203547"/>
            <a:ext cx="593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4°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6821FBF-4374-63CD-277C-FEB3C4CF5017}"/>
              </a:ext>
            </a:extLst>
          </p:cNvPr>
          <p:cNvSpPr/>
          <p:nvPr/>
        </p:nvSpPr>
        <p:spPr>
          <a:xfrm flipH="1">
            <a:off x="8835029" y="4249260"/>
            <a:ext cx="655123" cy="37024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613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2D2112-65BC-EF52-E557-F922D586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Ao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clicar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“OK”,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vamos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criar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senha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E5806031-BB8A-C5A4-1648-FF7FA0A92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7721" y="498460"/>
            <a:ext cx="7977989" cy="5484867"/>
          </a:xfrm>
          <a:prstGeom prst="rect">
            <a:avLst/>
          </a:prstGeo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2F5C3F60-3495-AF29-8270-3553D6CA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5F34160-3F95-5760-054D-B91F3DDEFB8D}"/>
              </a:ext>
            </a:extLst>
          </p:cNvPr>
          <p:cNvSpPr/>
          <p:nvPr/>
        </p:nvSpPr>
        <p:spPr>
          <a:xfrm>
            <a:off x="4527803" y="2979930"/>
            <a:ext cx="2610095" cy="9101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7621A3-AADA-B354-058C-49696F26DC58}"/>
              </a:ext>
            </a:extLst>
          </p:cNvPr>
          <p:cNvSpPr txBox="1"/>
          <p:nvPr/>
        </p:nvSpPr>
        <p:spPr>
          <a:xfrm>
            <a:off x="4230920" y="2518265"/>
            <a:ext cx="593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5°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89C4AF-5DEE-7AE8-4C5C-419B138D4268}"/>
              </a:ext>
            </a:extLst>
          </p:cNvPr>
          <p:cNvSpPr txBox="1"/>
          <p:nvPr/>
        </p:nvSpPr>
        <p:spPr>
          <a:xfrm>
            <a:off x="11673601" y="3396052"/>
            <a:ext cx="593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6°</a:t>
            </a:r>
          </a:p>
        </p:txBody>
      </p:sp>
    </p:spTree>
    <p:extLst>
      <p:ext uri="{BB962C8B-B14F-4D97-AF65-F5344CB8AC3E}">
        <p14:creationId xmlns:p14="http://schemas.microsoft.com/office/powerpoint/2010/main" val="3508308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2D2112-65BC-EF52-E557-F922D586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Vamos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criar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um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nome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usuário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2F230BBF-84DD-2998-5ADC-44229F33F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296" y="944278"/>
            <a:ext cx="7214616" cy="4942011"/>
          </a:xfrm>
          <a:prstGeom prst="rect">
            <a:avLst/>
          </a:prstGeo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2F5C3F60-3495-AF29-8270-3553D6CA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79C128B-4471-B2CB-4EF6-D29917AA8402}"/>
              </a:ext>
            </a:extLst>
          </p:cNvPr>
          <p:cNvSpPr/>
          <p:nvPr/>
        </p:nvSpPr>
        <p:spPr>
          <a:xfrm>
            <a:off x="4824686" y="4108862"/>
            <a:ext cx="2610095" cy="7965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B1A5D4-E677-74B3-4172-2ADBA43770C5}"/>
              </a:ext>
            </a:extLst>
          </p:cNvPr>
          <p:cNvSpPr txBox="1"/>
          <p:nvPr/>
        </p:nvSpPr>
        <p:spPr>
          <a:xfrm>
            <a:off x="4210692" y="4212709"/>
            <a:ext cx="593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7°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5C2E71-61C9-379C-59CD-7D5F7643504F}"/>
              </a:ext>
            </a:extLst>
          </p:cNvPr>
          <p:cNvSpPr txBox="1"/>
          <p:nvPr/>
        </p:nvSpPr>
        <p:spPr>
          <a:xfrm>
            <a:off x="11376561" y="4443743"/>
            <a:ext cx="53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8°</a:t>
            </a:r>
          </a:p>
        </p:txBody>
      </p:sp>
    </p:spTree>
    <p:extLst>
      <p:ext uri="{BB962C8B-B14F-4D97-AF65-F5344CB8AC3E}">
        <p14:creationId xmlns:p14="http://schemas.microsoft.com/office/powerpoint/2010/main" val="253224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2D2112-65BC-EF52-E557-F922D586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Todos aqui?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19872C05-6490-3CDA-5409-56D26278E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2259" y="577714"/>
            <a:ext cx="7865855" cy="5938718"/>
          </a:xfrm>
          <a:prstGeom prst="rect">
            <a:avLst/>
          </a:prstGeo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2F5C3F60-3495-AF29-8270-3553D6CA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935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6F1FE-212F-D94C-8A77-9D4EFC1B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4585D6-8CCC-418C-D037-F41C2F649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6386" name="Picture 2" descr="PRESTE MUITA ATENÇÃO - YouTube">
            <a:extLst>
              <a:ext uri="{FF2B5EF4-FFF2-40B4-BE49-F238E27FC236}">
                <a16:creationId xmlns:a16="http://schemas.microsoft.com/office/drawing/2014/main" id="{E3E5D8B5-1DFD-155E-795A-BF68BE38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806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D2112-65BC-EF52-E557-F922D586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Verificação da conta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1782D95-60D4-B95A-26B0-9C4F7EBF4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5130" y="1825625"/>
            <a:ext cx="4841739" cy="4351338"/>
          </a:xfr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2F5C3F60-3495-AF29-8270-3553D6CA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F249BB0-52F3-040E-1ACD-E541764F9212}"/>
              </a:ext>
            </a:extLst>
          </p:cNvPr>
          <p:cNvSpPr/>
          <p:nvPr/>
        </p:nvSpPr>
        <p:spPr>
          <a:xfrm>
            <a:off x="4088416" y="4507134"/>
            <a:ext cx="2610095" cy="4923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01FABB-A5EC-81BC-762D-F69787EB6FCC}"/>
              </a:ext>
            </a:extLst>
          </p:cNvPr>
          <p:cNvSpPr txBox="1"/>
          <p:nvPr/>
        </p:nvSpPr>
        <p:spPr>
          <a:xfrm>
            <a:off x="3081364" y="4537847"/>
            <a:ext cx="593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9°</a:t>
            </a:r>
          </a:p>
        </p:txBody>
      </p:sp>
    </p:spTree>
    <p:extLst>
      <p:ext uri="{BB962C8B-B14F-4D97-AF65-F5344CB8AC3E}">
        <p14:creationId xmlns:p14="http://schemas.microsoft.com/office/powerpoint/2010/main" val="2561671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04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266269-D898-3EB3-4DEE-182F1D6D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Exemplo de Verificação:</a:t>
            </a:r>
          </a:p>
        </p:txBody>
      </p:sp>
      <p:pic>
        <p:nvPicPr>
          <p:cNvPr id="5" name="Espaço Reservado para Conteúdo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6F640A9-87C6-9A02-C2B0-6E43AB144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63560D21-D6E3-B89E-9538-B53A35088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3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9A9A9F-2996-46B2-5105-BE026435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Validar envio do e-mail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94A6AF2-D0CF-B5B9-19B8-424CAE580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1225" y="2391569"/>
            <a:ext cx="7829550" cy="3219450"/>
          </a:xfr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A6DDEC3B-D68E-1DA8-AB65-689BB8C07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998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568010-B3DA-1A42-DFBE-1B60A0C4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 criada, agora vamos acessar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la de celular&#10;&#10;Descrição gerada automaticamente">
            <a:extLst>
              <a:ext uri="{FF2B5EF4-FFF2-40B4-BE49-F238E27FC236}">
                <a16:creationId xmlns:a16="http://schemas.microsoft.com/office/drawing/2014/main" id="{048ECA2D-4FD4-6818-DD6D-CE009AD2D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0943" y="666728"/>
            <a:ext cx="3539098" cy="5465791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26DDBC7D-2D2C-DCB1-8D54-3789DC8E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12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220880-B4DB-9D4B-02BF-45C56A466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pt-BR" sz="4100"/>
              <a:t>Você não quer perder o histórico de alterações...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DADEAE-ACF3-CA29-C27E-BEDC3C39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pt-BR" dirty="0"/>
              <a:t>Com isso, você cria outra versão do arquivo: </a:t>
            </a:r>
          </a:p>
          <a:p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0568A3-73BA-25F4-B4A9-E76E0775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670797"/>
            <a:ext cx="5150277" cy="33411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5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6727A-EB29-C12A-79CC-9D428325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Após </a:t>
            </a:r>
            <a:r>
              <a:rPr lang="pt-BR" dirty="0" err="1"/>
              <a:t>logar</a:t>
            </a:r>
            <a:r>
              <a:rPr lang="pt-BR" dirty="0"/>
              <a:t>, vamos pular a personalização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6ABF9C2-85E3-B754-E646-960120A42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3651" y="1825625"/>
            <a:ext cx="8064697" cy="4351338"/>
          </a:xfr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3AF7588-7431-ED01-0488-6299F14CD16C}"/>
              </a:ext>
            </a:extLst>
          </p:cNvPr>
          <p:cNvSpPr/>
          <p:nvPr/>
        </p:nvSpPr>
        <p:spPr>
          <a:xfrm>
            <a:off x="4583876" y="5294289"/>
            <a:ext cx="700644" cy="37024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7BCF456E-00ED-0E73-BC83-6544F4A2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540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BED5F4-B6F8-8CE5-D048-FCFB720EE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Finalmente teremos nossa conta ativa!’</a:t>
            </a:r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EC094D2-F035-D015-7823-5A7D2B4CB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0532" y="1675227"/>
            <a:ext cx="9710935" cy="439419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CEA1C35B-ADF3-DC12-D1F2-BF8760C80FCF}"/>
              </a:ext>
            </a:extLst>
          </p:cNvPr>
          <p:cNvSpPr/>
          <p:nvPr/>
        </p:nvSpPr>
        <p:spPr>
          <a:xfrm>
            <a:off x="307879" y="2963756"/>
            <a:ext cx="985653" cy="736551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25198EBA-4E46-9B68-0243-8F5F88E6B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18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55178-8182-A923-9F5C-F7F41EB1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repositório....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2B5CD6-BBB6-6304-FAA0-AD742B8B5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Repositório no </a:t>
            </a:r>
            <a:r>
              <a:rPr lang="pt-BR" dirty="0" err="1"/>
              <a:t>Github</a:t>
            </a:r>
            <a:r>
              <a:rPr lang="pt-BR" dirty="0"/>
              <a:t> é uma “pasta online”, nessa pasta vamos guardar um projeto e/ou arquivos.</a:t>
            </a:r>
          </a:p>
          <a:p>
            <a:endParaRPr lang="pt-BR" dirty="0"/>
          </a:p>
          <a:p>
            <a:r>
              <a:rPr lang="pt-BR" dirty="0"/>
              <a:t>Exemplo:</a:t>
            </a:r>
          </a:p>
          <a:p>
            <a:pPr lvl="1"/>
            <a:r>
              <a:rPr lang="pt-BR" dirty="0"/>
              <a:t>posso ter um repositório da aula de Programação Mobile para guardar os projetos Android.</a:t>
            </a:r>
          </a:p>
          <a:p>
            <a:pPr lvl="1"/>
            <a:r>
              <a:rPr lang="pt-BR" dirty="0"/>
              <a:t>Posso ter um repositório para guardar os meus exercícios de lógica da aula de Programação de Algoritmos.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7AB8969D-1291-CEAA-4AEC-E42EADCF0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61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5AE698-6409-8DCF-D232-DC1BCAC9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Clique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“Create Repository”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90C596D-DD92-8EB1-5EFD-5E44012F9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054" y="1675227"/>
            <a:ext cx="9449892" cy="4394199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A188A1F1-0F10-77BC-0866-27C55DBB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092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CCA60D-197B-1AE6-1F95-A6E4B977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Vamos preencher o nome e descrição</a:t>
            </a:r>
          </a:p>
        </p:txBody>
      </p:sp>
      <p:pic>
        <p:nvPicPr>
          <p:cNvPr id="5" name="Espaço Reservado para Conteúdo 4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8A880C5A-DCFB-B047-5474-5ECE72CC0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4732" y="2354239"/>
            <a:ext cx="8822536" cy="394808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051433-AE48-4C27-0DAD-C6D6905FF2C7}"/>
              </a:ext>
            </a:extLst>
          </p:cNvPr>
          <p:cNvSpPr/>
          <p:nvPr/>
        </p:nvSpPr>
        <p:spPr>
          <a:xfrm>
            <a:off x="3797085" y="3766089"/>
            <a:ext cx="3130657" cy="84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C0BA4-DC35-3A39-3C78-7EC894E54497}"/>
              </a:ext>
            </a:extLst>
          </p:cNvPr>
          <p:cNvSpPr txBox="1"/>
          <p:nvPr/>
        </p:nvSpPr>
        <p:spPr>
          <a:xfrm>
            <a:off x="7208322" y="3954483"/>
            <a:ext cx="258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1° Nome do repositório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235A7AF-C4A8-2840-97BF-419EF7894623}"/>
              </a:ext>
            </a:extLst>
          </p:cNvPr>
          <p:cNvSpPr txBox="1"/>
          <p:nvPr/>
        </p:nvSpPr>
        <p:spPr>
          <a:xfrm>
            <a:off x="7466649" y="5554727"/>
            <a:ext cx="302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2° Descrição do repositório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46A4A96-2E36-7237-146D-7BD389EDE9C6}"/>
              </a:ext>
            </a:extLst>
          </p:cNvPr>
          <p:cNvSpPr/>
          <p:nvPr/>
        </p:nvSpPr>
        <p:spPr>
          <a:xfrm>
            <a:off x="1811926" y="5177939"/>
            <a:ext cx="3710100" cy="84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Etec Uirapuru on X: &quot;Obrigada!&quot; / X">
            <a:extLst>
              <a:ext uri="{FF2B5EF4-FFF2-40B4-BE49-F238E27FC236}">
                <a16:creationId xmlns:a16="http://schemas.microsoft.com/office/drawing/2014/main" id="{5F4DA9F4-8DDE-EC0A-C794-873D0DDF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60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1173B2D-53CD-F435-5116-89439CB88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1646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351D99A-6823-15E5-C4A8-D3070B9BB5A0}"/>
              </a:ext>
            </a:extLst>
          </p:cNvPr>
          <p:cNvSpPr/>
          <p:nvPr/>
        </p:nvSpPr>
        <p:spPr>
          <a:xfrm>
            <a:off x="139485" y="120364"/>
            <a:ext cx="3363736" cy="122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08FBEA7-B416-240D-D511-E99AB5A32BBC}"/>
              </a:ext>
            </a:extLst>
          </p:cNvPr>
          <p:cNvSpPr txBox="1"/>
          <p:nvPr/>
        </p:nvSpPr>
        <p:spPr>
          <a:xfrm>
            <a:off x="3504049" y="361806"/>
            <a:ext cx="807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3° Marque essa opção, ela cria um arquivo onde podemos inserir instruções</a:t>
            </a:r>
          </a:p>
          <a:p>
            <a:r>
              <a:rPr lang="pt-BR" b="1" dirty="0">
                <a:solidFill>
                  <a:srgbClr val="FF0000"/>
                </a:solidFill>
              </a:rPr>
              <a:t>para executar o projeto.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7DA79F2-00F4-17C2-D534-8CF4A7B4FF21}"/>
              </a:ext>
            </a:extLst>
          </p:cNvPr>
          <p:cNvSpPr/>
          <p:nvPr/>
        </p:nvSpPr>
        <p:spPr>
          <a:xfrm>
            <a:off x="8211818" y="5474156"/>
            <a:ext cx="3363736" cy="122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040BD1B-C7BA-F706-E787-2EECE9D1FAC4}"/>
              </a:ext>
            </a:extLst>
          </p:cNvPr>
          <p:cNvSpPr txBox="1"/>
          <p:nvPr/>
        </p:nvSpPr>
        <p:spPr>
          <a:xfrm>
            <a:off x="9696356" y="510482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4°</a:t>
            </a:r>
          </a:p>
        </p:txBody>
      </p:sp>
      <p:pic>
        <p:nvPicPr>
          <p:cNvPr id="10" name="Picture 2" descr="Etec Uirapuru on X: &quot;Obrigada!&quot; / X">
            <a:extLst>
              <a:ext uri="{FF2B5EF4-FFF2-40B4-BE49-F238E27FC236}">
                <a16:creationId xmlns:a16="http://schemas.microsoft.com/office/drawing/2014/main" id="{85A8A1D2-2724-95A5-2BFA-7DFDB751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55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230F7E-E2E3-CC81-A915-6D35AF76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Repositório criado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CBBB05A6-BD8A-AD90-3316-C0183C8EB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296" y="1413228"/>
            <a:ext cx="7214616" cy="4004111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DB4B1A31-12D6-D413-56F0-C423A321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487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D3B61C-1E11-6CFF-B1B6-59B9B7B77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Agora vamos mexer no git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Gráfico&#10;&#10;Descrição gerada automaticamente">
            <a:extLst>
              <a:ext uri="{FF2B5EF4-FFF2-40B4-BE49-F238E27FC236}">
                <a16:creationId xmlns:a16="http://schemas.microsoft.com/office/drawing/2014/main" id="{3AE6B6A2-CCED-6FA9-AE0B-1A24546EF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" y="2633472"/>
            <a:ext cx="10548096" cy="3586353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42A470C3-DF6B-89EC-A9C6-2CECC670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947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A9A91F-5FA4-1ADE-B3E6-71D3FCCE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Instalando o GIT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BF36725-B13C-A08C-8B49-F6BF11273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908" y="5086350"/>
            <a:ext cx="2446465" cy="11782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https://git-scm.com/downloads/win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C15C71A-92A5-CB4A-4861-29D6CF7E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8" y="1115415"/>
            <a:ext cx="7608304" cy="469812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81D2FB38-1C41-3615-6490-92299DDDF6D7}"/>
              </a:ext>
            </a:extLst>
          </p:cNvPr>
          <p:cNvSpPr/>
          <p:nvPr/>
        </p:nvSpPr>
        <p:spPr>
          <a:xfrm>
            <a:off x="4634550" y="4120258"/>
            <a:ext cx="1056904" cy="52299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2" descr="Etec Uirapuru on X: &quot;Obrigada!&quot; / X">
            <a:extLst>
              <a:ext uri="{FF2B5EF4-FFF2-40B4-BE49-F238E27FC236}">
                <a16:creationId xmlns:a16="http://schemas.microsoft.com/office/drawing/2014/main" id="{BD75B217-E287-553E-C47F-081A26FB1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70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3B5067-85F5-07B8-0084-F5FA13BC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Após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baixar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executar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programa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Avance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as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telas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….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CF7173B-F217-8198-22AB-6BD5CA49D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Next -&gt; Next -&gt; </a:t>
            </a:r>
            <a:r>
              <a:rPr lang="pt-BR" dirty="0" err="1"/>
              <a:t>Install</a:t>
            </a:r>
            <a:r>
              <a:rPr lang="pt-BR" dirty="0"/>
              <a:t>............</a:t>
            </a:r>
          </a:p>
          <a:p>
            <a:endParaRPr lang="pt-BR" dirty="0"/>
          </a:p>
          <a:p>
            <a:r>
              <a:rPr lang="pt-BR" dirty="0"/>
              <a:t>Após Instalar, </a:t>
            </a:r>
          </a:p>
        </p:txBody>
      </p:sp>
      <p:pic>
        <p:nvPicPr>
          <p:cNvPr id="8" name="Picture 2" descr="Etec Uirapuru on X: &quot;Obrigada!&quot; / X">
            <a:extLst>
              <a:ext uri="{FF2B5EF4-FFF2-40B4-BE49-F238E27FC236}">
                <a16:creationId xmlns:a16="http://schemas.microsoft.com/office/drawing/2014/main" id="{26A1D06A-9D25-A829-224D-5803C7E27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63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8F510D-D70D-FFCD-E9AB-CCC297B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/>
              <a:t>Mas o TCC é em grupo...</a:t>
            </a:r>
          </a:p>
        </p:txBody>
      </p:sp>
      <p:sp>
        <p:nvSpPr>
          <p:cNvPr id="64" name="Rectangle 5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D4F808-D9BF-1CD1-3608-3D3656DC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pt-BR" sz="2400" dirty="0"/>
              <a:t>Marivaldo faz parte do seu grupo de TCC.</a:t>
            </a:r>
          </a:p>
          <a:p>
            <a:r>
              <a:rPr lang="pt-BR" sz="2400" dirty="0"/>
              <a:t>Ele também precisa adicionar conteúdo ao trabalho, você precisa enviar os arquivos para ele.</a:t>
            </a:r>
          </a:p>
          <a:p>
            <a:endParaRPr lang="pt-BR" sz="2400" dirty="0"/>
          </a:p>
        </p:txBody>
      </p:sp>
      <p:sp>
        <p:nvSpPr>
          <p:cNvPr id="65" name="Rectangle 5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17B71E6A-F369-A948-1942-6EA51AFA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BC5883-F4A4-637B-1CFA-15C8B4EE1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259" y="1538094"/>
            <a:ext cx="2356633" cy="295256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90121D-3881-9213-0FA1-77D77F462EEE}"/>
              </a:ext>
            </a:extLst>
          </p:cNvPr>
          <p:cNvSpPr txBox="1"/>
          <p:nvPr/>
        </p:nvSpPr>
        <p:spPr>
          <a:xfrm>
            <a:off x="7831657" y="4547541"/>
            <a:ext cx="1621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Marivaldo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197318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972704-AAB5-5115-6DBC-FF87CC43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pt-BR" sz="4800" dirty="0"/>
              <a:t>Configurando </a:t>
            </a:r>
            <a:r>
              <a:rPr lang="pt-BR" sz="4800" dirty="0" err="1"/>
              <a:t>git</a:t>
            </a:r>
            <a:endParaRPr lang="pt-BR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2B4FB4-E21F-7E2D-85B8-58EAA621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 dirty="0"/>
              <a:t>Na área de trabalho do seu computador, crie uma pasta chamada “</a:t>
            </a:r>
            <a:r>
              <a:rPr lang="pt-BR" sz="2000" b="1" dirty="0"/>
              <a:t>projetos</a:t>
            </a:r>
            <a:r>
              <a:rPr lang="pt-BR" sz="2000" dirty="0"/>
              <a:t>” em seguida, botão direito do mouse e clique em “</a:t>
            </a:r>
            <a:r>
              <a:rPr lang="pt-BR" sz="2000" b="1" dirty="0" err="1"/>
              <a:t>Git</a:t>
            </a:r>
            <a:r>
              <a:rPr lang="pt-BR" sz="2000" b="1" dirty="0"/>
              <a:t> </a:t>
            </a:r>
            <a:r>
              <a:rPr lang="pt-BR" sz="2000" b="1" dirty="0" err="1"/>
              <a:t>Bash</a:t>
            </a:r>
            <a:r>
              <a:rPr lang="pt-BR" sz="2000" b="1" dirty="0"/>
              <a:t> </a:t>
            </a:r>
            <a:r>
              <a:rPr lang="pt-BR" sz="2000" b="1" dirty="0" err="1"/>
              <a:t>Here</a:t>
            </a:r>
            <a:r>
              <a:rPr lang="pt-BR" sz="2000" dirty="0"/>
              <a:t>”.</a:t>
            </a:r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18DFC1-CFDE-64F2-B06C-69229E3C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65" y="2203079"/>
            <a:ext cx="5874227" cy="38073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C57397F3-B9C8-F909-5091-C3E56DD6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44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1844D2-2BAE-DE48-160F-38184908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442551"/>
            <a:ext cx="9859618" cy="7133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Vamos informar nosso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4BABE-D783-D4ED-603D-6CA9617ED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746" y="1199479"/>
            <a:ext cx="7831559" cy="40879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b="1" kern="1200" dirty="0">
                <a:latin typeface="+mn-lt"/>
                <a:ea typeface="+mn-ea"/>
                <a:cs typeface="+mn-cs"/>
              </a:rPr>
              <a:t>git config --global user.name "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seu_usuario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526D89-2E3F-8353-C24D-3C5C87666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50" y="1909483"/>
            <a:ext cx="9697219" cy="4141694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C10376DC-41DD-95DF-E7D9-CF506B2E5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926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1844D2-2BAE-DE48-160F-38184908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Agora,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nosso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e-mail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cadastrado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4BABE-D783-D4ED-603D-6CA9617ED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830" y="1900826"/>
            <a:ext cx="7689742" cy="662542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sz="2400" b="1" kern="1200" dirty="0">
                <a:latin typeface="+mn-lt"/>
                <a:ea typeface="+mn-ea"/>
                <a:cs typeface="+mn-cs"/>
              </a:rPr>
              <a:t>git config --global </a:t>
            </a:r>
            <a:r>
              <a:rPr lang="en-US" sz="2400" b="1" kern="1200" dirty="0" err="1">
                <a:latin typeface="+mn-lt"/>
                <a:ea typeface="+mn-ea"/>
                <a:cs typeface="+mn-cs"/>
              </a:rPr>
              <a:t>user.email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 "seu_email@etec.sp.gov.br"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16D702-CC27-9286-3448-96566B00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87" y="3067050"/>
            <a:ext cx="9482978" cy="3019537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C10376DC-41DD-95DF-E7D9-CF506B2E5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06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1844D2-2BAE-DE48-160F-38184908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Verificando as configurações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4BABE-D783-D4ED-603D-6CA9617ED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config --list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73D58F-6411-0567-ACB9-FE11CE68E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287" y="1280374"/>
            <a:ext cx="7772545" cy="4800689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C10376DC-41DD-95DF-E7D9-CF506B2E5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2B245DB9-BBB7-5150-C674-0C6BFF2199FF}"/>
              </a:ext>
            </a:extLst>
          </p:cNvPr>
          <p:cNvSpPr/>
          <p:nvPr/>
        </p:nvSpPr>
        <p:spPr>
          <a:xfrm>
            <a:off x="6698656" y="5047013"/>
            <a:ext cx="985652" cy="34438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DE4BC3F7-5422-863A-5852-64CB61625DF3}"/>
              </a:ext>
            </a:extLst>
          </p:cNvPr>
          <p:cNvSpPr/>
          <p:nvPr/>
        </p:nvSpPr>
        <p:spPr>
          <a:xfrm>
            <a:off x="8078613" y="4872922"/>
            <a:ext cx="985652" cy="34438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62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F048E-E67E-45A4-133F-AA33DA96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Antes de seguir...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3EAD2-0EF9-5984-238D-0208FD37C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</a:t>
            </a:r>
            <a:r>
              <a:rPr lang="pt-BR" dirty="0" err="1"/>
              <a:t>git</a:t>
            </a:r>
            <a:r>
              <a:rPr lang="pt-BR" dirty="0"/>
              <a:t> vamos nos acostumar com alguns termos, o primeiro deles é “BRANCH”, que significa ramificação.</a:t>
            </a:r>
          </a:p>
          <a:p>
            <a:endParaRPr lang="pt-BR" dirty="0"/>
          </a:p>
          <a:p>
            <a:r>
              <a:rPr lang="pt-BR" dirty="0"/>
              <a:t>No nosso projeto existe uma Branch padrão chamada “</a:t>
            </a:r>
            <a:r>
              <a:rPr lang="pt-BR" dirty="0" err="1"/>
              <a:t>Main</a:t>
            </a:r>
            <a:r>
              <a:rPr lang="pt-BR" dirty="0"/>
              <a:t>”</a:t>
            </a:r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B42DB071-2396-542F-A1C3-C7774DC86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10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A9D6F-0BEA-9373-078B-64DC8FF4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Branch?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62FD13-F566-2A9A-1801-907059A12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Funciona como uma cópia paralela do nosso projeto, com a Branch eu consigo adicionar e testar ideias sem mexer na versão original do projeto.</a:t>
            </a:r>
          </a:p>
          <a:p>
            <a:endParaRPr lang="pt-BR" dirty="0"/>
          </a:p>
          <a:p>
            <a:r>
              <a:rPr lang="pt-BR" dirty="0"/>
              <a:t>Pense que você tem um quadro de pintura, mas quer saber se uma cor iria combinar com outra, para isso você pega uma folha rascunho e faz o teste, se a mistura ficar boa você adiciona no quadro, senão você descarta.</a:t>
            </a:r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5896CF99-46A5-22B5-B3F1-F5379519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799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FB10A22-23EB-EBC0-EAA8-8692B291F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4926" y="-39372"/>
            <a:ext cx="7538111" cy="689737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6F3D0755-0DDF-DBD1-B994-B1BD8B05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9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50094C-DC15-FD54-A1F8-490DB16CD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Limpando a tela “CLS”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71E65B10-2378-4B28-594F-5CA7F9855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6780" y="1183584"/>
            <a:ext cx="7464192" cy="4731189"/>
          </a:xfrm>
          <a:prstGeom prst="rect">
            <a:avLst/>
          </a:prstGeo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CB824210-3E51-3902-9D42-9D54BF23E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668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48C28FEC-C19E-5096-B3AA-CF18FFBAE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6000" y="457200"/>
            <a:ext cx="9359999" cy="5943600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054E89C3-F2CC-ADD7-B183-01ACC4397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320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972704-AAB5-5115-6DBC-FF87CC43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Clonando repositório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7CFEF3F5-3363-F481-1EB2-CA4BE4A84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4986" y="1806231"/>
            <a:ext cx="9302027" cy="4767290"/>
          </a:xfrm>
          <a:prstGeom prst="rect">
            <a:avLst/>
          </a:prstGeom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F5B4E8DB-4599-0800-FD50-279EC3ECB91F}"/>
              </a:ext>
            </a:extLst>
          </p:cNvPr>
          <p:cNvSpPr/>
          <p:nvPr/>
        </p:nvSpPr>
        <p:spPr>
          <a:xfrm>
            <a:off x="10493113" y="2411697"/>
            <a:ext cx="976393" cy="85240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A95BF879-865A-BD42-948F-A191D4414471}"/>
              </a:ext>
            </a:extLst>
          </p:cNvPr>
          <p:cNvSpPr/>
          <p:nvPr/>
        </p:nvSpPr>
        <p:spPr>
          <a:xfrm>
            <a:off x="10493112" y="4189876"/>
            <a:ext cx="976393" cy="85240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0A4E2-714A-E0D7-7390-7786F78269D1}"/>
              </a:ext>
            </a:extLst>
          </p:cNvPr>
          <p:cNvSpPr txBox="1"/>
          <p:nvPr/>
        </p:nvSpPr>
        <p:spPr>
          <a:xfrm>
            <a:off x="11600011" y="265323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1°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850A2AC-FF17-05EF-A280-B3707412B9A0}"/>
              </a:ext>
            </a:extLst>
          </p:cNvPr>
          <p:cNvSpPr txBox="1"/>
          <p:nvPr/>
        </p:nvSpPr>
        <p:spPr>
          <a:xfrm>
            <a:off x="11600011" y="443141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2°</a:t>
            </a:r>
          </a:p>
        </p:txBody>
      </p:sp>
      <p:pic>
        <p:nvPicPr>
          <p:cNvPr id="18" name="Picture 2" descr="Etec Uirapuru on X: &quot;Obrigada!&quot; / X">
            <a:extLst>
              <a:ext uri="{FF2B5EF4-FFF2-40B4-BE49-F238E27FC236}">
                <a16:creationId xmlns:a16="http://schemas.microsoft.com/office/drawing/2014/main" id="{42D00C33-4DA0-6B12-F46B-2F5113EA6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286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D4F808-D9BF-1CD1-3608-3D3656DC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pt-BR" dirty="0"/>
              <a:t>Para manter o histórico,  Marivaldo terá que criar mais uma nova versão de alteração na máquina dele...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27A277-3F4A-8A59-1D81-D3C788BBE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27841"/>
            <a:ext cx="5150277" cy="3227072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17B71E6A-F369-A948-1942-6EA51AFA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036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DF82FD-ECF1-87B8-BCAC-E06A87E0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git</a:t>
            </a:r>
            <a:endParaRPr lang="pt-BR" dirty="0"/>
          </a:p>
        </p:txBody>
      </p:sp>
      <p:sp>
        <p:nvSpPr>
          <p:cNvPr id="49" name="Arc 1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097E730-94AE-5449-90AB-F81FBEBE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4" y="1129590"/>
            <a:ext cx="10872172" cy="210729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A830F1-A8A1-E990-2DCD-48A3FF149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pt-BR"/>
              <a:t>Digite: git clone </a:t>
            </a:r>
          </a:p>
          <a:p>
            <a:r>
              <a:rPr lang="pt-BR"/>
              <a:t>Depois aperte no teclado o botão “SHIFT” + “Insert” para colar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6790697F-B648-2C99-B74C-09DE5FEB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15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56EFB451-C8A2-FDD2-8353-973EB7224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5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F764137E-4A3C-44CA-247E-4CAFBC79D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35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A3174E-03EB-A5CA-A9A7-8CD015AB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 listar, digite: ls –la 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485ACDA3-EC29-3DF8-9B63-4C3A6C74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72821"/>
            <a:ext cx="10905066" cy="3797971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FF44795D-3155-63A0-A437-3C48CB7D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833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84C1F-8AE6-7527-F90D-E4F857C2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Entre no repositório: </a:t>
            </a:r>
            <a:r>
              <a:rPr lang="pt-BR" sz="1800" b="1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cd</a:t>
            </a:r>
            <a:r>
              <a:rPr lang="pt-BR" sz="1800" b="1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meu-primeiro-</a:t>
            </a:r>
            <a:r>
              <a:rPr lang="pt-BR" sz="1800" b="1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repositorio</a:t>
            </a:r>
            <a:r>
              <a:rPr lang="pt-BR" sz="1800" b="1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/</a:t>
            </a:r>
            <a:endParaRPr lang="pt-BR" b="1" dirty="0">
              <a:highlight>
                <a:srgbClr val="FFFF00"/>
              </a:highlight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6BF083C-A60F-445D-3647-FDDBF01E3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32" y="2153181"/>
            <a:ext cx="9960936" cy="2551637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00462DCB-C056-0B50-7E27-D7FD402315BA}"/>
              </a:ext>
            </a:extLst>
          </p:cNvPr>
          <p:cNvSpPr/>
          <p:nvPr/>
        </p:nvSpPr>
        <p:spPr>
          <a:xfrm>
            <a:off x="9684831" y="2517569"/>
            <a:ext cx="729830" cy="7214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Curvo 13">
            <a:extLst>
              <a:ext uri="{FF2B5EF4-FFF2-40B4-BE49-F238E27FC236}">
                <a16:creationId xmlns:a16="http://schemas.microsoft.com/office/drawing/2014/main" id="{745BD0C5-157E-1832-7F29-6E858AFA0A19}"/>
              </a:ext>
            </a:extLst>
          </p:cNvPr>
          <p:cNvCxnSpPr>
            <a:cxnSpLocks/>
            <a:stCxn id="6" idx="4"/>
          </p:cNvCxnSpPr>
          <p:nvPr/>
        </p:nvCxnSpPr>
        <p:spPr>
          <a:xfrm rot="5400000">
            <a:off x="6816563" y="2265092"/>
            <a:ext cx="2259280" cy="4207086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287C62-CE27-231E-F0D1-624BF34923E7}"/>
              </a:ext>
            </a:extLst>
          </p:cNvPr>
          <p:cNvSpPr txBox="1"/>
          <p:nvPr/>
        </p:nvSpPr>
        <p:spPr>
          <a:xfrm>
            <a:off x="1100849" y="5313609"/>
            <a:ext cx="474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Perceba que apareceu a nossa Branch atual</a:t>
            </a:r>
          </a:p>
        </p:txBody>
      </p:sp>
      <p:pic>
        <p:nvPicPr>
          <p:cNvPr id="19" name="Picture 2" descr="Etec Uirapuru on X: &quot;Obrigada!&quot; / X">
            <a:extLst>
              <a:ext uri="{FF2B5EF4-FFF2-40B4-BE49-F238E27FC236}">
                <a16:creationId xmlns:a16="http://schemas.microsoft.com/office/drawing/2014/main" id="{366F5D3E-2E09-8465-DB22-04B2B0E59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118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85F1B0-9936-EBA8-4041-2140E381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Liste novamente, verifique que o arquivo README.md agora está na máquina.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4AF17C12-8528-ADA5-3270-D5AD2B25F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604612"/>
            <a:ext cx="10905066" cy="2535428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8CC8BED7-DB60-02A9-2D83-A7399FE8A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587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124EB3-B667-AEB5-AC06-57FC73E96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Criando arquivo python que escreve na tela: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45FCFDEC-8CC6-DBE1-B40A-7709EA349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831514"/>
            <a:ext cx="11420856" cy="2712452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C9EB7E17-F1D1-3837-4B83-68A2A05F1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683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598FCE-1D83-2499-4ABD-CA8B12D9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Agora temos dois arquivos localmente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Espaço Reservado para Conteúdo 5" descr="Texto&#10;&#10;Descrição gerada automaticamente">
            <a:extLst>
              <a:ext uri="{FF2B5EF4-FFF2-40B4-BE49-F238E27FC236}">
                <a16:creationId xmlns:a16="http://schemas.microsoft.com/office/drawing/2014/main" id="{C1495647-5084-C5AE-D919-8BEA5948D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42" y="773224"/>
            <a:ext cx="11525864" cy="193058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E84A7B42-DBFA-5B36-63FF-BAFD35829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7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CB6161-32B8-ADDB-E3E4-1BDD65279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Acesse a pasta do repositório e crie um arquivo de texto vázio</a:t>
            </a:r>
          </a:p>
        </p:txBody>
      </p:sp>
      <p:pic>
        <p:nvPicPr>
          <p:cNvPr id="5" name="Espaço Reservado para Conteúdo 4" descr="Tela de celular com fundo preto&#10;&#10;Descrição gerada automaticamente">
            <a:extLst>
              <a:ext uri="{FF2B5EF4-FFF2-40B4-BE49-F238E27FC236}">
                <a16:creationId xmlns:a16="http://schemas.microsoft.com/office/drawing/2014/main" id="{DBDC77DA-1BDE-B74D-3374-757E8B478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809549"/>
            <a:ext cx="10945825" cy="3764340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9763C0C5-BEC1-2A4E-13B3-C18690DD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62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4C7121-8925-3145-4F24-96330AA2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Acesse o Github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219C998-479C-AB24-1399-34F9B537E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1641960"/>
            <a:ext cx="7941713" cy="4030419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4B6CD72B-A26B-10DC-D7D3-E4F66A1D3F27}"/>
              </a:ext>
            </a:extLst>
          </p:cNvPr>
          <p:cNvSpPr/>
          <p:nvPr/>
        </p:nvSpPr>
        <p:spPr>
          <a:xfrm>
            <a:off x="5333788" y="3085277"/>
            <a:ext cx="976393" cy="57189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A78119-EAC8-7A80-31BA-F6354A4B28FB}"/>
              </a:ext>
            </a:extLst>
          </p:cNvPr>
          <p:cNvSpPr txBox="1"/>
          <p:nvPr/>
        </p:nvSpPr>
        <p:spPr>
          <a:xfrm>
            <a:off x="4631377" y="665018"/>
            <a:ext cx="668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Temos apenas um arquivo no </a:t>
            </a:r>
            <a:r>
              <a:rPr lang="pt-BR" dirty="0" err="1"/>
              <a:t>Github</a:t>
            </a:r>
            <a:r>
              <a:rPr lang="pt-BR" dirty="0"/>
              <a:t>, </a:t>
            </a:r>
          </a:p>
          <a:p>
            <a:r>
              <a:rPr lang="pt-BR" dirty="0"/>
              <a:t>mas no nosso computador temos três no total, pois criamos dois.</a:t>
            </a:r>
          </a:p>
        </p:txBody>
      </p:sp>
      <p:pic>
        <p:nvPicPr>
          <p:cNvPr id="8" name="Picture 2" descr="Etec Uirapuru on X: &quot;Obrigada!&quot; / X">
            <a:extLst>
              <a:ext uri="{FF2B5EF4-FFF2-40B4-BE49-F238E27FC236}">
                <a16:creationId xmlns:a16="http://schemas.microsoft.com/office/drawing/2014/main" id="{1F716A20-D510-696A-A2EB-0B57D5CA6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661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3CB0B-E348-C960-F29A-A433B767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verificar o que está acontecendo no projeto, digitamos o comando: </a:t>
            </a:r>
            <a:r>
              <a:rPr lang="pt-BR" b="1" dirty="0" err="1">
                <a:highlight>
                  <a:srgbClr val="FFFF00"/>
                </a:highlight>
              </a:rPr>
              <a:t>git</a:t>
            </a:r>
            <a:r>
              <a:rPr lang="pt-BR" b="1" dirty="0">
                <a:highlight>
                  <a:srgbClr val="FFFF00"/>
                </a:highlight>
              </a:rPr>
              <a:t> status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B73B819-9D5B-9F3C-BD62-B8548995E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7070" y="1956773"/>
            <a:ext cx="8957859" cy="3030947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89EA40-D68D-6E9E-ADE8-FDAEE84B8AA1}"/>
              </a:ext>
            </a:extLst>
          </p:cNvPr>
          <p:cNvSpPr txBox="1"/>
          <p:nvPr/>
        </p:nvSpPr>
        <p:spPr>
          <a:xfrm>
            <a:off x="1752702" y="5726120"/>
            <a:ext cx="8686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/>
              <a:t>A mensagem acima diz que tem dois novos arquivos criados, </a:t>
            </a:r>
          </a:p>
          <a:p>
            <a:pPr algn="ctr"/>
            <a:r>
              <a:rPr lang="pt-BR" sz="2400" b="1" dirty="0"/>
              <a:t>mas eles ainda não foram “adicionados ao </a:t>
            </a:r>
            <a:r>
              <a:rPr lang="pt-BR" sz="2400" b="1" dirty="0" err="1"/>
              <a:t>git</a:t>
            </a:r>
            <a:r>
              <a:rPr lang="pt-BR" sz="2400" b="1" dirty="0"/>
              <a:t>”</a:t>
            </a:r>
          </a:p>
        </p:txBody>
      </p:sp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9F12A175-7935-0EEE-CDED-81F881B9E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07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8CF18-D6D9-DEF5-FA30-3169AFC3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seu grupo tem mais pessoas...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7D6B7-3B8D-18E7-8026-2F868BB97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Existe a </a:t>
            </a:r>
            <a:r>
              <a:rPr lang="pt-BR" dirty="0" err="1"/>
              <a:t>Juscivânia</a:t>
            </a:r>
            <a:r>
              <a:rPr lang="pt-BR" dirty="0"/>
              <a:t>.... </a:t>
            </a:r>
          </a:p>
        </p:txBody>
      </p:sp>
      <p:pic>
        <p:nvPicPr>
          <p:cNvPr id="4098" name="Picture 2" descr="As Branquelas faz 20 anos: veja como está o elenco hoje">
            <a:extLst>
              <a:ext uri="{FF2B5EF4-FFF2-40B4-BE49-F238E27FC236}">
                <a16:creationId xmlns:a16="http://schemas.microsoft.com/office/drawing/2014/main" id="{219E2092-E200-EE4F-BF70-8B099C55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979" y="2499102"/>
            <a:ext cx="1928812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214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FD316D-14D1-A2BD-176A-A4187CC0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FEAF8A-E779-906F-5F0C-EBEA124B3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que o </a:t>
            </a:r>
            <a:r>
              <a:rPr lang="pt-BR" dirty="0" err="1"/>
              <a:t>git</a:t>
            </a:r>
            <a:r>
              <a:rPr lang="pt-BR" dirty="0"/>
              <a:t> comece a monitorar um arquivo, precisamos adicionar ele a “zona de preparação”, conhecida como </a:t>
            </a:r>
            <a:r>
              <a:rPr lang="pt-BR" dirty="0" err="1"/>
              <a:t>staging</a:t>
            </a:r>
            <a:r>
              <a:rPr lang="pt-BR" dirty="0"/>
              <a:t>. </a:t>
            </a:r>
          </a:p>
          <a:p>
            <a:r>
              <a:rPr lang="pt-BR" dirty="0"/>
              <a:t>É como se fosse um: “</a:t>
            </a:r>
            <a:r>
              <a:rPr lang="pt-BR" dirty="0" err="1"/>
              <a:t>Git</a:t>
            </a:r>
            <a:r>
              <a:rPr lang="pt-BR" dirty="0"/>
              <a:t>, a partir de agora preste atenção nas mudanças envolvendo esse(s) arquivo(s) que eu adicionei.</a:t>
            </a:r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929878C2-1904-C4DB-1880-F6F82B342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76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693C4-8989-BDB2-0DDD-B28C95448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git</a:t>
            </a:r>
            <a:r>
              <a:rPr lang="pt-BR" sz="3200" b="1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pt-BR" sz="3200" b="1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add</a:t>
            </a:r>
            <a:r>
              <a:rPr lang="pt-BR" sz="3200" b="1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arquivo-texto.txt</a:t>
            </a:r>
            <a:endParaRPr lang="pt-BR" sz="6600" b="1" dirty="0">
              <a:highlight>
                <a:srgbClr val="FFFF00"/>
              </a:highligh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3B60B0-CB18-4D09-8337-EFB7CE6A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Em seguida, para ver o status: </a:t>
            </a:r>
            <a:r>
              <a:rPr lang="pt-BR" sz="2800" b="1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git</a:t>
            </a:r>
            <a:r>
              <a:rPr lang="pt-BR" sz="2800" b="1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status</a:t>
            </a:r>
            <a:endParaRPr lang="pt-BR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74FD10-9750-43BD-A669-37290B78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55" y="2357585"/>
            <a:ext cx="9481889" cy="32874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131D38-7432-FDFA-99E7-4188DFCFE7B8}"/>
              </a:ext>
            </a:extLst>
          </p:cNvPr>
          <p:cNvSpPr txBox="1"/>
          <p:nvPr/>
        </p:nvSpPr>
        <p:spPr>
          <a:xfrm>
            <a:off x="649027" y="6042833"/>
            <a:ext cx="108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Podemos verificar que ele adicionou o arquivo “arquivo-texto.txt” para a área de preparação.</a:t>
            </a:r>
          </a:p>
        </p:txBody>
      </p:sp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6A0BBC79-4D5F-D867-41DF-0DD4FE94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002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32F66-B05B-8359-2FCD-42E34759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Adicionando o outro arquivo: </a:t>
            </a:r>
            <a:r>
              <a:rPr lang="pt-BR" sz="2800" b="1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git</a:t>
            </a:r>
            <a:r>
              <a:rPr lang="pt-BR" sz="2800" b="1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pt-BR" sz="2800" b="1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add</a:t>
            </a:r>
            <a:r>
              <a:rPr lang="pt-BR" sz="2800" b="1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programa.py</a:t>
            </a:r>
            <a:endParaRPr lang="pt-BR" b="1" dirty="0">
              <a:highlight>
                <a:srgbClr val="FFFF00"/>
              </a:highlight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3ABBAB7-5F14-A70A-1C7F-0DD384B08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606" y="2291937"/>
            <a:ext cx="11372787" cy="1771561"/>
          </a:xfr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86F5080B-281C-38E1-8397-D51516BD3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EF89EC0-8314-0309-F48C-D4E23A3E7FC5}"/>
              </a:ext>
            </a:extLst>
          </p:cNvPr>
          <p:cNvSpPr txBox="1"/>
          <p:nvPr/>
        </p:nvSpPr>
        <p:spPr>
          <a:xfrm>
            <a:off x="838200" y="4935564"/>
            <a:ext cx="1054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Caso apareça a mensagem “</a:t>
            </a:r>
            <a:r>
              <a:rPr lang="pt-BR" dirty="0" err="1"/>
              <a:t>Warning</a:t>
            </a:r>
            <a:r>
              <a:rPr lang="pt-BR" dirty="0"/>
              <a:t>” ao adicionar esse script </a:t>
            </a:r>
            <a:r>
              <a:rPr lang="pt-BR" dirty="0" err="1"/>
              <a:t>python</a:t>
            </a:r>
            <a:r>
              <a:rPr lang="pt-BR" dirty="0"/>
              <a:t>, não tem problemas, pode ignorar.</a:t>
            </a:r>
          </a:p>
        </p:txBody>
      </p:sp>
    </p:spTree>
    <p:extLst>
      <p:ext uri="{BB962C8B-B14F-4D97-AF65-F5344CB8AC3E}">
        <p14:creationId xmlns:p14="http://schemas.microsoft.com/office/powerpoint/2010/main" val="3157501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81CE21-65EC-11DD-CC2C-122791F1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Dois novos arquivos a staging área (área de preparação)</a:t>
            </a:r>
          </a:p>
        </p:txBody>
      </p:sp>
      <p:pic>
        <p:nvPicPr>
          <p:cNvPr id="8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0051B766-74BF-7A5F-DAE4-78971B448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689791"/>
            <a:ext cx="10744200" cy="3276980"/>
          </a:xfrm>
          <a:prstGeom prst="rect">
            <a:avLst/>
          </a:prstGeom>
        </p:spPr>
      </p:pic>
      <p:pic>
        <p:nvPicPr>
          <p:cNvPr id="9" name="Picture 2" descr="Etec Uirapuru on X: &quot;Obrigada!&quot; / X">
            <a:extLst>
              <a:ext uri="{FF2B5EF4-FFF2-40B4-BE49-F238E27FC236}">
                <a16:creationId xmlns:a16="http://schemas.microsoft.com/office/drawing/2014/main" id="{62992BC1-74DB-F94A-2284-6FC08F84B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571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1FCCF-D1B4-C0C1-8897-55CAE0A7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git</a:t>
            </a:r>
            <a:r>
              <a:rPr lang="pt-BR" sz="3200" b="1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pt-BR" sz="3200" b="1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commit</a:t>
            </a:r>
            <a:r>
              <a:rPr lang="pt-BR" sz="3200" b="1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-m "comentários ... "</a:t>
            </a:r>
            <a:endParaRPr lang="pt-BR" sz="6600" b="1" dirty="0">
              <a:highlight>
                <a:srgbClr val="FFFF00"/>
              </a:highligh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31B109-E516-808A-26A9-9E1A0953E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2681"/>
          </a:xfrm>
        </p:spPr>
        <p:txBody>
          <a:bodyPr>
            <a:normAutofit/>
          </a:bodyPr>
          <a:lstStyle/>
          <a:p>
            <a:r>
              <a:rPr lang="pt-BR" dirty="0"/>
              <a:t>Comando a seguir salva as mudanças que fizemos, no caso:</a:t>
            </a:r>
          </a:p>
          <a:p>
            <a:pPr lvl="1"/>
            <a:r>
              <a:rPr lang="pt-BR" dirty="0"/>
              <a:t>adicionamos dois novos arquivos a área de preparação da nossa </a:t>
            </a:r>
            <a:r>
              <a:rPr lang="pt-BR" i="1" dirty="0" err="1"/>
              <a:t>branch</a:t>
            </a:r>
            <a:r>
              <a:rPr lang="pt-BR" dirty="0"/>
              <a:t> </a:t>
            </a:r>
            <a:r>
              <a:rPr lang="pt-BR" b="1" dirty="0" err="1"/>
              <a:t>main</a:t>
            </a:r>
            <a:r>
              <a:rPr lang="pt-BR" b="1" dirty="0"/>
              <a:t>.</a:t>
            </a:r>
          </a:p>
          <a:p>
            <a:pPr lvl="1"/>
            <a:endParaRPr lang="pt-BR" b="1" dirty="0"/>
          </a:p>
          <a:p>
            <a:r>
              <a:rPr lang="pt-BR" dirty="0"/>
              <a:t>Fazendo uma analogia... Esse comando é como se fosse uma “nota/anotação” sobre o trabalho que fizemos:</a:t>
            </a:r>
          </a:p>
          <a:p>
            <a:endParaRPr lang="pt-BR" dirty="0"/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Realizamos as mudanças, no caso criamos dois arquivos.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, diz que nossas mudanças estão prontas para serem salvas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Como se de fato escrevêssemos uma nota contando o que foi feito (</a:t>
            </a:r>
            <a:r>
              <a:rPr lang="pt-BR" dirty="0" err="1"/>
              <a:t>commit</a:t>
            </a:r>
            <a:r>
              <a:rPr lang="pt-BR" dirty="0"/>
              <a:t> –m)</a:t>
            </a:r>
            <a:endParaRPr lang="pt-BR" b="1" dirty="0"/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CBD22DFE-BA7B-1311-A070-AD3B4C6C6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98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7E3BE6-2E0D-8A21-0B01-1CA96F68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pt-BR" sz="3100" b="1">
                <a:highlight>
                  <a:srgbClr val="FFFF00"/>
                </a:highlight>
                <a:latin typeface="Lucida Console" panose="020B0609040504020204" pitchFamily="49" charset="0"/>
              </a:rPr>
              <a:t>git commit -m "Adicionando script python que printa uma mensagem e um txt vázio"</a:t>
            </a:r>
            <a:endParaRPr lang="pt-BR" sz="3100" b="1">
              <a:highlight>
                <a:srgbClr val="FFFF00"/>
              </a:highlight>
            </a:endParaRPr>
          </a:p>
        </p:txBody>
      </p:sp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92CC8E24-6289-DE3C-EB8F-7E1B4B40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9" y="2134439"/>
            <a:ext cx="11914303" cy="293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99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23" name="Rectangle 348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25" name="Freeform: Shape 348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7A20E-360C-B504-4DF6-DC0CB86F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Alteramos, salvamos! Agora como enviar pro Github?</a:t>
            </a:r>
          </a:p>
        </p:txBody>
      </p:sp>
      <p:pic>
        <p:nvPicPr>
          <p:cNvPr id="34818" name="Picture 2" descr="Push Label - Get 10% Off Now">
            <a:extLst>
              <a:ext uri="{FF2B5EF4-FFF2-40B4-BE49-F238E27FC236}">
                <a16:creationId xmlns:a16="http://schemas.microsoft.com/office/drawing/2014/main" id="{A5D28868-219D-C910-8F15-2B89F09C29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01761CDC-A489-D2DA-9497-DC3F48E06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008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43352-ADE6-9D85-4552-D87AC238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push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C2E240-94D8-C95B-2A3F-38D594A5A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Fizemos o trabalho no nosso computador, agora queremos compartilhar com nossos colegas para eles terem acesso.</a:t>
            </a:r>
          </a:p>
          <a:p>
            <a:endParaRPr lang="pt-BR" dirty="0"/>
          </a:p>
          <a:p>
            <a:r>
              <a:rPr lang="pt-BR" dirty="0"/>
              <a:t>Para isso, preciso “empurrar” nossas alterações locais para ficarem “online” no </a:t>
            </a:r>
            <a:r>
              <a:rPr lang="pt-BR" dirty="0" err="1"/>
              <a:t>Github</a:t>
            </a:r>
            <a:r>
              <a:rPr lang="pt-BR" dirty="0"/>
              <a:t> e as pessoas envolvidas no projeto conseguirem acessar as mudanças.</a:t>
            </a:r>
          </a:p>
          <a:p>
            <a:endParaRPr lang="pt-BR" dirty="0"/>
          </a:p>
          <a:p>
            <a:r>
              <a:rPr lang="pt-BR" dirty="0"/>
              <a:t>Analogia: O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push</a:t>
            </a:r>
            <a:r>
              <a:rPr lang="pt-BR" dirty="0"/>
              <a:t> é como fazer upload de uma foto que você editou para a internet.</a:t>
            </a:r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AEF9F888-2543-6C43-9D5C-3A74B007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47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3CA4BF-D982-06AF-53F6-FC5F233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 push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FA465BD6-F8BF-EF0E-2B5B-46FC6F6A7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972" y="2992588"/>
            <a:ext cx="10768181" cy="228823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48D3F34D-6006-1D2E-B21B-BD05959A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3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81CB9-90FB-CF5C-443A-E366A78C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é a primeira vez, talvez ele peça uma autenticação: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BBD528B-8E74-B6B5-469E-7DB102195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22492" y="825986"/>
            <a:ext cx="5536001" cy="5147274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67544323-F119-3C20-09DB-4213CB33685D}"/>
              </a:ext>
            </a:extLst>
          </p:cNvPr>
          <p:cNvSpPr/>
          <p:nvPr/>
        </p:nvSpPr>
        <p:spPr>
          <a:xfrm>
            <a:off x="10017187" y="3540004"/>
            <a:ext cx="976393" cy="57189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FD6AA0A9-4D3E-9398-4319-60851039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02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8F510D-D70D-FFCD-E9AB-CCC297B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Juscivânia também precisa mexer no trabalho...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Conteúdo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B5007EA-620B-0FDB-4BFC-96C62B5DC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492" y="1377944"/>
            <a:ext cx="5536001" cy="4043359"/>
          </a:xfrm>
          <a:prstGeom prst="rect">
            <a:avLst/>
          </a:prstGeo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17B71E6A-F369-A948-1942-6EA51AFA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621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05DBE72-26DD-0759-C9A0-33B629EDA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9188" y="643466"/>
            <a:ext cx="4693623" cy="5571067"/>
          </a:xfrm>
          <a:prstGeom prst="rect">
            <a:avLst/>
          </a:prstGeom>
        </p:spPr>
      </p:pic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AEE48F0D-8D01-37CA-1227-D373043BB059}"/>
              </a:ext>
            </a:extLst>
          </p:cNvPr>
          <p:cNvSpPr/>
          <p:nvPr/>
        </p:nvSpPr>
        <p:spPr>
          <a:xfrm>
            <a:off x="8808320" y="5120831"/>
            <a:ext cx="976393" cy="57189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Etec Uirapuru on X: &quot;Obrigada!&quot; / X">
            <a:extLst>
              <a:ext uri="{FF2B5EF4-FFF2-40B4-BE49-F238E27FC236}">
                <a16:creationId xmlns:a16="http://schemas.microsoft.com/office/drawing/2014/main" id="{CFFAA5C9-9613-5B4E-E734-636E6F978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9809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F835FC8A-C2CC-E00A-8B08-E7CE6B127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3578" y="1981055"/>
            <a:ext cx="9664846" cy="2717707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55B37B72-5BCC-AC8A-3BE4-7F4E86B95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58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A0FBC5-F035-F7E8-C12E-C4166135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Voltando pro Git...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40E42DB-FE78-AF49-C814-583C77400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991203"/>
            <a:ext cx="10905066" cy="3762246"/>
          </a:xfrm>
          <a:prstGeom prst="rect">
            <a:avLst/>
          </a:prstGeo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870AC63C-C891-8260-11F0-4C08A3C5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8FD2955-E331-F076-DAFC-A23BECAAA780}"/>
              </a:ext>
            </a:extLst>
          </p:cNvPr>
          <p:cNvSpPr txBox="1"/>
          <p:nvPr/>
        </p:nvSpPr>
        <p:spPr>
          <a:xfrm>
            <a:off x="912145" y="6176963"/>
            <a:ext cx="10367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Conseguimos subir/empurrar as alterações da nossa máquina, para o repositório online no </a:t>
            </a:r>
            <a:r>
              <a:rPr lang="pt-BR" b="1" dirty="0" err="1"/>
              <a:t>github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583113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081404-D08B-A1D1-8E33-B903DE7D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pt-BR" sz="5400" dirty="0" err="1"/>
              <a:t>Acesando</a:t>
            </a:r>
            <a:r>
              <a:rPr lang="pt-BR" sz="5400" dirty="0"/>
              <a:t> o </a:t>
            </a:r>
            <a:r>
              <a:rPr lang="pt-BR" sz="5400" dirty="0" err="1"/>
              <a:t>github</a:t>
            </a:r>
            <a:endParaRPr lang="pt-BR" sz="54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B95FF1C-992F-64BF-B95A-65BAF7EEE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605286" cy="391363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0BDB580-4760-9450-2974-B4F52F48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arquivos</a:t>
            </a:r>
            <a:r>
              <a:rPr lang="en-US" sz="2200" dirty="0"/>
              <a:t> que antes </a:t>
            </a:r>
            <a:r>
              <a:rPr lang="en-US" sz="2200" dirty="0" err="1"/>
              <a:t>estavam</a:t>
            </a:r>
            <a:r>
              <a:rPr lang="en-US" sz="2200" dirty="0"/>
              <a:t> </a:t>
            </a:r>
            <a:r>
              <a:rPr lang="en-US" sz="2200" dirty="0" err="1"/>
              <a:t>apenas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nossa</a:t>
            </a:r>
            <a:r>
              <a:rPr lang="en-US" sz="2200" dirty="0"/>
              <a:t> </a:t>
            </a:r>
            <a:r>
              <a:rPr lang="en-US" sz="2200" dirty="0" err="1"/>
              <a:t>máquina</a:t>
            </a:r>
            <a:r>
              <a:rPr lang="en-US" sz="2200" dirty="0"/>
              <a:t> agora </a:t>
            </a:r>
            <a:r>
              <a:rPr lang="en-US" sz="2200" dirty="0" err="1"/>
              <a:t>estão</a:t>
            </a:r>
            <a:r>
              <a:rPr lang="en-US" sz="2200" dirty="0"/>
              <a:t> no </a:t>
            </a:r>
            <a:r>
              <a:rPr lang="en-US" sz="2200" dirty="0" err="1"/>
              <a:t>repositório</a:t>
            </a:r>
            <a:r>
              <a:rPr lang="en-US" sz="2200" dirty="0"/>
              <a:t> online (</a:t>
            </a:r>
            <a:r>
              <a:rPr lang="en-US" sz="2200" dirty="0" err="1"/>
              <a:t>Github</a:t>
            </a:r>
            <a:r>
              <a:rPr lang="en-US" sz="2200" dirty="0"/>
              <a:t>).</a:t>
            </a:r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7E8B8B39-6233-5ADE-992F-FD4CB7339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05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F0E697-407E-FEA9-C28E-0345A52D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35" y="502022"/>
            <a:ext cx="9355956" cy="777987"/>
          </a:xfrm>
        </p:spPr>
        <p:txBody>
          <a:bodyPr anchor="b">
            <a:normAutofit/>
          </a:bodyPr>
          <a:lstStyle/>
          <a:p>
            <a:r>
              <a:rPr lang="pt-BR" sz="3700" dirty="0"/>
              <a:t>Vamos criar um arquivo direto no </a:t>
            </a:r>
            <a:r>
              <a:rPr lang="pt-BR" sz="3700" dirty="0" err="1"/>
              <a:t>Github</a:t>
            </a:r>
            <a:r>
              <a:rPr lang="pt-BR" sz="3700" dirty="0"/>
              <a:t>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145471-A969-4974-7D85-150916928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35" y="1631826"/>
            <a:ext cx="3272055" cy="43091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3200" dirty="0"/>
              <a:t>Com isso, vamos simular que alguém subiu uma atualização para o </a:t>
            </a:r>
            <a:r>
              <a:rPr lang="pt-BR" sz="3200" dirty="0" err="1"/>
              <a:t>github</a:t>
            </a:r>
            <a:r>
              <a:rPr lang="pt-BR" sz="3200" dirty="0"/>
              <a:t> que ainda não temos na nossa Branch localmente.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620EB6A-C329-EE44-1C7E-D74BF450C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546" y="1739830"/>
            <a:ext cx="7559919" cy="4309152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AEB54BB1-74CB-A322-2CDB-D6F926AC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EF792FF-CF2C-CE09-C2A8-4158E6D4CBAB}"/>
              </a:ext>
            </a:extLst>
          </p:cNvPr>
          <p:cNvSpPr/>
          <p:nvPr/>
        </p:nvSpPr>
        <p:spPr>
          <a:xfrm>
            <a:off x="8585638" y="2260880"/>
            <a:ext cx="1248853" cy="456774"/>
          </a:xfrm>
          <a:prstGeom prst="rightArrow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A5D7BA43-5D7C-43BB-7442-F66626B10E95}"/>
              </a:ext>
            </a:extLst>
          </p:cNvPr>
          <p:cNvSpPr/>
          <p:nvPr/>
        </p:nvSpPr>
        <p:spPr>
          <a:xfrm>
            <a:off x="8824905" y="2612697"/>
            <a:ext cx="1248853" cy="456774"/>
          </a:xfrm>
          <a:prstGeom prst="rightArrow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A08F60-CEE9-FB66-0C94-74D8BAACA4EB}"/>
              </a:ext>
            </a:extLst>
          </p:cNvPr>
          <p:cNvSpPr txBox="1"/>
          <p:nvPr/>
        </p:nvSpPr>
        <p:spPr>
          <a:xfrm>
            <a:off x="8119766" y="229458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1°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B9F304B-762F-1BA5-0126-0C4FA54C0BB4}"/>
              </a:ext>
            </a:extLst>
          </p:cNvPr>
          <p:cNvSpPr txBox="1"/>
          <p:nvPr/>
        </p:nvSpPr>
        <p:spPr>
          <a:xfrm>
            <a:off x="8435928" y="264640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2°</a:t>
            </a:r>
          </a:p>
        </p:txBody>
      </p:sp>
    </p:spTree>
    <p:extLst>
      <p:ext uri="{BB962C8B-B14F-4D97-AF65-F5344CB8AC3E}">
        <p14:creationId xmlns:p14="http://schemas.microsoft.com/office/powerpoint/2010/main" val="2074467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97F8A4DB-119B-2602-33AE-EE24DE2EB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08DCF85-D501-A140-3A06-A17AA556819E}"/>
              </a:ext>
            </a:extLst>
          </p:cNvPr>
          <p:cNvSpPr txBox="1"/>
          <p:nvPr/>
        </p:nvSpPr>
        <p:spPr>
          <a:xfrm>
            <a:off x="8119766" y="229458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1°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391B987F-F25E-C6CE-887F-B308EAB1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81" y="45831"/>
            <a:ext cx="10507581" cy="1236704"/>
          </a:xfrm>
        </p:spPr>
        <p:txBody>
          <a:bodyPr>
            <a:normAutofit/>
          </a:bodyPr>
          <a:lstStyle/>
          <a:p>
            <a:r>
              <a:rPr lang="pt-BR" sz="2400" dirty="0"/>
              <a:t>1° Adicionar nome do arquivo:  home.html</a:t>
            </a:r>
            <a:br>
              <a:rPr lang="pt-BR" sz="2400" dirty="0"/>
            </a:br>
            <a:r>
              <a:rPr lang="pt-BR" sz="2400" dirty="0"/>
              <a:t>2° Adicionar conteúdo do arquivo</a:t>
            </a:r>
            <a:br>
              <a:rPr lang="pt-BR" sz="2400" dirty="0"/>
            </a:br>
            <a:r>
              <a:rPr lang="pt-BR" sz="2400" dirty="0"/>
              <a:t>3° Clicar para salvar as alterações “</a:t>
            </a:r>
            <a:r>
              <a:rPr lang="pt-BR" sz="2400" dirty="0" err="1"/>
              <a:t>Commit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”</a:t>
            </a:r>
          </a:p>
        </p:txBody>
      </p:sp>
      <p:pic>
        <p:nvPicPr>
          <p:cNvPr id="20" name="Espaço Reservado para Conteúdo 5">
            <a:extLst>
              <a:ext uri="{FF2B5EF4-FFF2-40B4-BE49-F238E27FC236}">
                <a16:creationId xmlns:a16="http://schemas.microsoft.com/office/drawing/2014/main" id="{E4D07495-D871-B395-97DC-19994AF3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101" y="1282535"/>
            <a:ext cx="9096339" cy="5564981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7C50EC5-8834-10A3-861E-FB1E25A29FB7}"/>
              </a:ext>
            </a:extLst>
          </p:cNvPr>
          <p:cNvSpPr/>
          <p:nvPr/>
        </p:nvSpPr>
        <p:spPr>
          <a:xfrm>
            <a:off x="1005479" y="1670606"/>
            <a:ext cx="1954475" cy="456774"/>
          </a:xfrm>
          <a:prstGeom prst="rightArrow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894D110F-3B84-EEB8-C002-713FA7F7157C}"/>
              </a:ext>
            </a:extLst>
          </p:cNvPr>
          <p:cNvSpPr/>
          <p:nvPr/>
        </p:nvSpPr>
        <p:spPr>
          <a:xfrm>
            <a:off x="1005479" y="2907310"/>
            <a:ext cx="1073844" cy="456774"/>
          </a:xfrm>
          <a:prstGeom prst="rightArrow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98175C-0DCA-A733-9FE8-0499B3690878}"/>
              </a:ext>
            </a:extLst>
          </p:cNvPr>
          <p:cNvSpPr/>
          <p:nvPr/>
        </p:nvSpPr>
        <p:spPr>
          <a:xfrm flipH="1">
            <a:off x="10603678" y="1456236"/>
            <a:ext cx="1248853" cy="664645"/>
          </a:xfrm>
          <a:prstGeom prst="rightArrow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9E2C346-93F2-7AA8-FD8D-A99083E19F3B}"/>
              </a:ext>
            </a:extLst>
          </p:cNvPr>
          <p:cNvSpPr txBox="1"/>
          <p:nvPr/>
        </p:nvSpPr>
        <p:spPr>
          <a:xfrm>
            <a:off x="419271" y="1659216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1°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29EB45-8FCA-60BF-8FDE-0D5FBD3A4D06}"/>
              </a:ext>
            </a:extLst>
          </p:cNvPr>
          <p:cNvSpPr txBox="1"/>
          <p:nvPr/>
        </p:nvSpPr>
        <p:spPr>
          <a:xfrm>
            <a:off x="419271" y="2902419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2°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61CC005-C762-4AE8-BCFD-E576D0844507}"/>
              </a:ext>
            </a:extLst>
          </p:cNvPr>
          <p:cNvSpPr txBox="1"/>
          <p:nvPr/>
        </p:nvSpPr>
        <p:spPr>
          <a:xfrm>
            <a:off x="11112934" y="1177643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3°</a:t>
            </a:r>
          </a:p>
        </p:txBody>
      </p:sp>
    </p:spTree>
    <p:extLst>
      <p:ext uri="{BB962C8B-B14F-4D97-AF65-F5344CB8AC3E}">
        <p14:creationId xmlns:p14="http://schemas.microsoft.com/office/powerpoint/2010/main" val="10012548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EA5F83-18B3-EB83-A791-6F8305D6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3800"/>
              <a:t>Adicionando uma mensagem ao commit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4C250BDC-4DF3-B891-3CF9-4D3D4683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54" y="212326"/>
            <a:ext cx="6292264" cy="6433347"/>
          </a:xfrm>
          <a:prstGeom prst="rect">
            <a:avLst/>
          </a:prstGeo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992534D0-5018-840E-3894-908C9C758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5C1CFED-A29C-9C6C-86CF-7C9974D83C6B}"/>
              </a:ext>
            </a:extLst>
          </p:cNvPr>
          <p:cNvSpPr/>
          <p:nvPr/>
        </p:nvSpPr>
        <p:spPr>
          <a:xfrm flipH="1">
            <a:off x="6534286" y="1317260"/>
            <a:ext cx="1292231" cy="363592"/>
          </a:xfrm>
          <a:prstGeom prst="rightArrow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5A52E6-E85C-1FCA-2CAE-80DD034438E2}"/>
              </a:ext>
            </a:extLst>
          </p:cNvPr>
          <p:cNvSpPr txBox="1"/>
          <p:nvPr/>
        </p:nvSpPr>
        <p:spPr>
          <a:xfrm>
            <a:off x="8045186" y="1219187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1°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B5225FA6-CCB4-596C-AEDB-29D922CD0780}"/>
              </a:ext>
            </a:extLst>
          </p:cNvPr>
          <p:cNvSpPr/>
          <p:nvPr/>
        </p:nvSpPr>
        <p:spPr>
          <a:xfrm rot="16200000" flipH="1">
            <a:off x="9619731" y="5176770"/>
            <a:ext cx="835755" cy="466795"/>
          </a:xfrm>
          <a:prstGeom prst="rightArrow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10FFA49-4C2D-920F-BF35-775F966CB788}"/>
              </a:ext>
            </a:extLst>
          </p:cNvPr>
          <p:cNvSpPr txBox="1"/>
          <p:nvPr/>
        </p:nvSpPr>
        <p:spPr>
          <a:xfrm>
            <a:off x="9337417" y="5540740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2°</a:t>
            </a:r>
          </a:p>
        </p:txBody>
      </p:sp>
    </p:spTree>
    <p:extLst>
      <p:ext uri="{BB962C8B-B14F-4D97-AF65-F5344CB8AC3E}">
        <p14:creationId xmlns:p14="http://schemas.microsoft.com/office/powerpoint/2010/main" val="1954430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8C8A4-495B-8A07-E03B-289A05C4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Arquivo adicionado ao </a:t>
            </a:r>
            <a:r>
              <a:rPr lang="pt-BR" dirty="0" err="1"/>
              <a:t>Github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D73A676-BD39-7323-72F7-2BB19A5AF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0761" y="1825625"/>
            <a:ext cx="7290477" cy="4351338"/>
          </a:xfr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F646A1C2-7194-2D3F-5047-307B4664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9961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C6F2FE-3B29-BB71-90A5-9FA10837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Agora vamos acessar no nosso computador a pasta do nosso projeto</a:t>
            </a:r>
          </a:p>
        </p:txBody>
      </p:sp>
      <p:pic>
        <p:nvPicPr>
          <p:cNvPr id="5" name="Espaço Reservado para Conteúdo 4" descr="Tela de celular com fundo preto&#10;&#10;Descrição gerada automaticamente">
            <a:extLst>
              <a:ext uri="{FF2B5EF4-FFF2-40B4-BE49-F238E27FC236}">
                <a16:creationId xmlns:a16="http://schemas.microsoft.com/office/drawing/2014/main" id="{F80C6A82-AB92-B202-1B5C-AE872ADB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1523"/>
            <a:ext cx="10512547" cy="3898108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ED43CC95-4788-FB53-D970-CA89FDD0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430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51" name="Rectangle 61446">
            <a:extLst>
              <a:ext uri="{FF2B5EF4-FFF2-40B4-BE49-F238E27FC236}">
                <a16:creationId xmlns:a16="http://schemas.microsoft.com/office/drawing/2014/main" id="{36C4118A-B523-45D9-B427-8E05B2DE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B53FA8-872C-A000-B930-1C54FDFB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57189"/>
            <a:ext cx="4899039" cy="334690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O arquivo HTML que criamos no Github não aparece na nossa máquina, está correto isso pessoal?</a:t>
            </a:r>
          </a:p>
        </p:txBody>
      </p:sp>
      <p:pic>
        <p:nvPicPr>
          <p:cNvPr id="61442" name="Picture 2" descr="Pin page">
            <a:extLst>
              <a:ext uri="{FF2B5EF4-FFF2-40B4-BE49-F238E27FC236}">
                <a16:creationId xmlns:a16="http://schemas.microsoft.com/office/drawing/2014/main" id="{6D08C41F-FE75-4111-71B8-4F5DFAAE9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8"/>
          <a:stretch/>
        </p:blipFill>
        <p:spPr bwMode="auto">
          <a:xfrm>
            <a:off x="6095999" y="10"/>
            <a:ext cx="610565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527B784F-E250-D93E-119C-77880802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8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0F259BA-93E0-8313-C1F0-0A1F548564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690583" y="0"/>
            <a:ext cx="6810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48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68E2E-0F52-35CF-A273-34C19580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SIM! Está correto.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D36889-7C6C-6D53-65AC-22C68BC35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875"/>
            <a:ext cx="10515600" cy="4351338"/>
          </a:xfrm>
        </p:spPr>
        <p:txBody>
          <a:bodyPr/>
          <a:lstStyle/>
          <a:p>
            <a:r>
              <a:rPr lang="pt-BR" dirty="0"/>
              <a:t>Para que a gente atualize o nosso repositório com novas alterações vindas do </a:t>
            </a:r>
            <a:r>
              <a:rPr lang="pt-BR" dirty="0" err="1"/>
              <a:t>github</a:t>
            </a:r>
            <a:r>
              <a:rPr lang="pt-BR" dirty="0"/>
              <a:t>, precisamos executar o seguinte comando: </a:t>
            </a:r>
            <a:r>
              <a:rPr lang="pt-BR" sz="4000" b="1" dirty="0" err="1"/>
              <a:t>git</a:t>
            </a:r>
            <a:r>
              <a:rPr lang="pt-BR" sz="4000" b="1" dirty="0"/>
              <a:t> </a:t>
            </a:r>
            <a:r>
              <a:rPr lang="pt-BR" sz="4000" b="1" dirty="0" err="1"/>
              <a:t>pull</a:t>
            </a:r>
            <a:endParaRPr lang="pt-BR" b="1" dirty="0"/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62FE8528-9B5C-2000-BB93-02938F5D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166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845566-59ED-0FEE-1FF3-AD5E8A23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 pull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B598110C-9D80-BF84-CE74-F50066272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24993"/>
            <a:ext cx="10905066" cy="3894666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AD99922-96DD-F028-3C8B-C3FA9077D2BD}"/>
              </a:ext>
            </a:extLst>
          </p:cNvPr>
          <p:cNvSpPr/>
          <p:nvPr/>
        </p:nvSpPr>
        <p:spPr>
          <a:xfrm>
            <a:off x="212168" y="4916384"/>
            <a:ext cx="441566" cy="213756"/>
          </a:xfrm>
          <a:prstGeom prst="rightArrow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809BB44B-3AAC-C66F-CC2D-724F71693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7140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C4B5AC-29C3-DA06-10D5-F4664E7C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Agora sim,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atualizamos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repositório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local.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8A6F4BC-04C8-3A93-82BB-6867F9D16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59248"/>
            <a:ext cx="10905066" cy="3026156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D96439FE-DA2B-E19C-131F-265531EA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887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15627-AF8F-DA99-7FE4-F587F7E0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442551"/>
            <a:ext cx="9859618" cy="7133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Nosso arquivo HTML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B2BD8F75-A8AB-5330-B590-ECC01CBAE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925" y="2046558"/>
            <a:ext cx="10621869" cy="3867544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1DC5BDD5-BBAA-AFA6-523E-317AE1F1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60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3FDD52-4F70-3218-9343-A90304B4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442551"/>
            <a:ext cx="9859618" cy="7133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Inclusive podemos clicar duas sobre ele: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F28BE74-443E-876B-0F03-F0FB5A61D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5751" b="1"/>
          <a:stretch/>
        </p:blipFill>
        <p:spPr>
          <a:xfrm>
            <a:off x="796925" y="1909483"/>
            <a:ext cx="10621869" cy="4141694"/>
          </a:xfrm>
          <a:prstGeom prst="rect">
            <a:avLst/>
          </a:prstGeom>
        </p:spPr>
      </p:pic>
      <p:pic>
        <p:nvPicPr>
          <p:cNvPr id="6" name="Picture 2" descr="Etec Uirapuru on X: &quot;Obrigada!&quot; / X">
            <a:extLst>
              <a:ext uri="{FF2B5EF4-FFF2-40B4-BE49-F238E27FC236}">
                <a16:creationId xmlns:a16="http://schemas.microsoft.com/office/drawing/2014/main" id="{08BDADB2-6AFA-C02F-9099-1F1FCCBB4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108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7088ED-C8F5-AC3F-9BBB-CE9ED382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pt-BR" sz="5400"/>
              <a:t>E o histórico?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B2BC8-9A1A-8F88-5D57-F0C6E0BE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pt-BR" sz="2200" dirty="0"/>
              <a:t>Para verificar nosso “registro de mudanças” no terminal, vamos utilizar o comando: </a:t>
            </a:r>
            <a:r>
              <a:rPr lang="pt-BR" sz="2200" b="1" dirty="0" err="1"/>
              <a:t>git</a:t>
            </a:r>
            <a:r>
              <a:rPr lang="pt-BR" sz="2200" b="1" dirty="0"/>
              <a:t> log</a:t>
            </a:r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54623151-CEFE-CF37-3B8E-12B3630A9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2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3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 descr="Texto&#10;&#10;Descrição gerada automaticamente">
            <a:extLst>
              <a:ext uri="{FF2B5EF4-FFF2-40B4-BE49-F238E27FC236}">
                <a16:creationId xmlns:a16="http://schemas.microsoft.com/office/drawing/2014/main" id="{30FD1F1B-3880-1F57-9528-225655061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48098"/>
            <a:ext cx="10905066" cy="4961804"/>
          </a:xfrm>
          <a:prstGeom prst="rect">
            <a:avLst/>
          </a:prstGeom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1383EEE3-D04C-7703-4E72-650A74ED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23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B4CB7-7E02-E893-B5CE-94CBF788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</a:t>
            </a:r>
            <a:r>
              <a:rPr lang="pt-BR" dirty="0" err="1"/>
              <a:t>git</a:t>
            </a:r>
            <a:r>
              <a:rPr lang="pt-BR" dirty="0"/>
              <a:t> log, podemos navegar entre os </a:t>
            </a:r>
            <a:r>
              <a:rPr lang="pt-BR" dirty="0" err="1"/>
              <a:t>commits</a:t>
            </a:r>
            <a:r>
              <a:rPr lang="pt-BR" dirty="0"/>
              <a:t>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C767CB-DD3B-5B68-C05F-D869CDC5E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Posso voltar minha Branch para quando ela tinha apenas um arquivo, no caso o arquivo README. 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Vamos usar o comando: </a:t>
            </a:r>
            <a:r>
              <a:rPr lang="pt-BR" b="1" dirty="0" err="1"/>
              <a:t>git</a:t>
            </a:r>
            <a:r>
              <a:rPr lang="pt-BR" b="1" dirty="0"/>
              <a:t> log “número do </a:t>
            </a:r>
            <a:r>
              <a:rPr lang="pt-BR" b="1" dirty="0" err="1"/>
              <a:t>commit</a:t>
            </a:r>
            <a:r>
              <a:rPr lang="pt-BR" b="1" dirty="0"/>
              <a:t>” </a:t>
            </a:r>
          </a:p>
          <a:p>
            <a:pPr marL="0" indent="0">
              <a:buNone/>
            </a:pPr>
            <a:endParaRPr lang="pt-BR" b="1" dirty="0"/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988BADAF-F95C-D5B6-D03F-F54D5CF41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0555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693" name="Rectangle 7168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7B1FA2-8D69-7518-8261-DBA56952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400"/>
              <a:t>git checkout</a:t>
            </a:r>
          </a:p>
        </p:txBody>
      </p:sp>
      <p:sp>
        <p:nvSpPr>
          <p:cNvPr id="7169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76B129-CDF2-EC6B-B05D-54E5C4D4B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/>
              <a:t>É como mudar de canal de televisão, podemos mudar o estado do nosso projeto localmente de acordo com os commits que setarmos. </a:t>
            </a:r>
          </a:p>
        </p:txBody>
      </p:sp>
      <p:pic>
        <p:nvPicPr>
          <p:cNvPr id="71684" name="Picture 4" descr="trocar-de-canal-imagem-animada-0025">
            <a:extLst>
              <a:ext uri="{FF2B5EF4-FFF2-40B4-BE49-F238E27FC236}">
                <a16:creationId xmlns:a16="http://schemas.microsoft.com/office/drawing/2014/main" id="{880AAA19-6DF7-92BD-B98E-B9613B2E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609344"/>
            <a:ext cx="5458968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64C6B0B2-3522-F1F8-D726-331A10A8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52CFF-FB8F-1F11-47BC-2CAF326C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voltando Branch local para o primeiro commit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87F7654-BE2D-7515-033B-A572114CD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598" y="1690688"/>
            <a:ext cx="9162803" cy="392881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9E7E85E-BE2E-38DA-AAC6-355CA0756CB8}"/>
              </a:ext>
            </a:extLst>
          </p:cNvPr>
          <p:cNvSpPr txBox="1"/>
          <p:nvPr/>
        </p:nvSpPr>
        <p:spPr>
          <a:xfrm>
            <a:off x="1027656" y="6092765"/>
            <a:ext cx="1013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/>
              <a:t>Após o checkout, adicionamos os cinco primeiros dígitos do </a:t>
            </a:r>
            <a:r>
              <a:rPr lang="pt-BR" sz="2000" b="1" dirty="0" err="1"/>
              <a:t>commit</a:t>
            </a:r>
            <a:r>
              <a:rPr lang="pt-BR" sz="2000" b="1" dirty="0"/>
              <a:t> que queremos ir.</a:t>
            </a:r>
          </a:p>
        </p:txBody>
      </p:sp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4F9EFF3D-2505-2F0C-5932-99DC2199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Espaço Reservado para Conteúdo 6" descr="Texto&#10;&#10;Descrição gerada automaticamente">
            <a:extLst>
              <a:ext uri="{FF2B5EF4-FFF2-40B4-BE49-F238E27FC236}">
                <a16:creationId xmlns:a16="http://schemas.microsoft.com/office/drawing/2014/main" id="{83AE56CE-F25F-F15C-40A8-4BF46BB61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012" y="643466"/>
            <a:ext cx="5566833" cy="55668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17B71E6A-F369-A948-1942-6EA51AFA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07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88B484-611C-D969-608B-A7E426CB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Commit</a:t>
            </a:r>
            <a:r>
              <a:rPr lang="pt-BR" dirty="0"/>
              <a:t> inicial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DC68BFE-7A29-C681-C07A-17184DC8C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0098" y="1690688"/>
            <a:ext cx="8491804" cy="4115593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594E2D1-0ED8-03AE-9B1B-725728B38FEA}"/>
              </a:ext>
            </a:extLst>
          </p:cNvPr>
          <p:cNvSpPr txBox="1"/>
          <p:nvPr/>
        </p:nvSpPr>
        <p:spPr>
          <a:xfrm>
            <a:off x="2033702" y="6068291"/>
            <a:ext cx="836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Ao executar o comando, voltamos localmente para o primeiro </a:t>
            </a:r>
            <a:r>
              <a:rPr lang="pt-BR" dirty="0" err="1"/>
              <a:t>commit</a:t>
            </a:r>
            <a:r>
              <a:rPr lang="pt-BR" dirty="0"/>
              <a:t> de todos. </a:t>
            </a:r>
          </a:p>
          <a:p>
            <a:r>
              <a:rPr lang="pt-BR" dirty="0"/>
              <a:t>Aonde ficaria a </a:t>
            </a:r>
            <a:r>
              <a:rPr lang="pt-BR" dirty="0" err="1"/>
              <a:t>branch</a:t>
            </a:r>
            <a:r>
              <a:rPr lang="pt-BR" dirty="0"/>
              <a:t> indicará os primeiros dígitos do </a:t>
            </a:r>
            <a:r>
              <a:rPr lang="pt-BR" dirty="0" err="1"/>
              <a:t>commit</a:t>
            </a:r>
            <a:r>
              <a:rPr lang="pt-BR" dirty="0"/>
              <a:t> que estamos.</a:t>
            </a:r>
          </a:p>
        </p:txBody>
      </p:sp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F2495345-7B9D-FE7C-BBE3-DA36AE5FB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29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88D86-26D3-F10F-A7CE-C4972C55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Nosso repositório local:</a:t>
            </a:r>
          </a:p>
        </p:txBody>
      </p:sp>
      <p:pic>
        <p:nvPicPr>
          <p:cNvPr id="6" name="Espaço Reservado para Conteúdo 5" descr="Tela de celular com fundo preto&#10;&#10;Descrição gerada automaticamente">
            <a:extLst>
              <a:ext uri="{FF2B5EF4-FFF2-40B4-BE49-F238E27FC236}">
                <a16:creationId xmlns:a16="http://schemas.microsoft.com/office/drawing/2014/main" id="{D984A8A5-5558-FC90-EDE6-CB225780F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150" y="2354239"/>
            <a:ext cx="10663700" cy="3948085"/>
          </a:xfrm>
          <a:prstGeom prst="rect">
            <a:avLst/>
          </a:prstGeom>
        </p:spPr>
      </p:pic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B30FAB10-1CC8-85CE-04DF-F9CC3E30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84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7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Homem com roupa de astronauta&#10;&#10;Descrição gerada automaticamente com confiança baixa">
            <a:extLst>
              <a:ext uri="{FF2B5EF4-FFF2-40B4-BE49-F238E27FC236}">
                <a16:creationId xmlns:a16="http://schemas.microsoft.com/office/drawing/2014/main" id="{C44D3DEE-4D11-E48D-A29D-42870747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EB725663-89F1-D7F1-4F6C-7E365BD60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077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1" name="Freeform: Shape 82950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2946" name="Picture 2" descr="O “Não” Te Fortalecerá! - orienteme">
            <a:extLst>
              <a:ext uri="{FF2B5EF4-FFF2-40B4-BE49-F238E27FC236}">
                <a16:creationId xmlns:a16="http://schemas.microsoft.com/office/drawing/2014/main" id="{F3A3B6B2-045E-1B70-141D-D909CA6B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6481" y="1889485"/>
            <a:ext cx="5498268" cy="307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953" name="Group 82952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82954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5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A0CD0DE2-8399-1F18-143A-A6445871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827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FF90D-2E88-004A-A27D-3E1E6D5E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atualizar o repositório no </a:t>
            </a:r>
            <a:r>
              <a:rPr lang="pt-BR" dirty="0" err="1"/>
              <a:t>Github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77DA4D-173B-348D-8B57-1198FA70A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Precisamos realizar alterações, criações, deleções...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Adicionar a mudança a </a:t>
            </a:r>
            <a:r>
              <a:rPr lang="pt-BR" dirty="0" err="1"/>
              <a:t>staging</a:t>
            </a:r>
            <a:r>
              <a:rPr lang="pt-BR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err="1"/>
              <a:t>Commitar</a:t>
            </a:r>
            <a:r>
              <a:rPr lang="pt-BR" dirty="0"/>
              <a:t> e comentar as alterações;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Empurrar as mudanças para o </a:t>
            </a:r>
            <a:r>
              <a:rPr lang="pt-BR" dirty="0" err="1"/>
              <a:t>Github</a:t>
            </a:r>
            <a:r>
              <a:rPr lang="pt-BR" dirty="0"/>
              <a:t>.</a:t>
            </a:r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F75C77A4-56DB-81D3-01F0-8810016BD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4229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Conteúdo 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35459E7-AED8-4995-7946-F2EE2875B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451" y="457200"/>
            <a:ext cx="4205097" cy="5943600"/>
          </a:xfrm>
          <a:prstGeom prst="rect">
            <a:avLst/>
          </a:prstGeom>
        </p:spPr>
      </p:pic>
      <p:pic>
        <p:nvPicPr>
          <p:cNvPr id="7" name="Picture 2" descr="Etec Uirapuru on X: &quot;Obrigada!&quot; / X">
            <a:extLst>
              <a:ext uri="{FF2B5EF4-FFF2-40B4-BE49-F238E27FC236}">
                <a16:creationId xmlns:a16="http://schemas.microsoft.com/office/drawing/2014/main" id="{915309B9-D0A8-4BDA-2F14-8FEB1BA46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6261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07C98-D152-C93C-A7FD-E8EDC2B7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Referências: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AEF488-D602-EFAE-9428-8A93FC934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https://docs.github.com/pt</a:t>
            </a:r>
          </a:p>
          <a:p>
            <a:r>
              <a:rPr lang="pt-BR" dirty="0">
                <a:hlinkClick r:id="rId2"/>
              </a:rPr>
              <a:t>https://git-scm.com/book/pt-br/v2/Come%C3%A7ando-O-B%C3%A1sico-do-Git</a:t>
            </a:r>
            <a:endParaRPr lang="pt-BR" dirty="0"/>
          </a:p>
          <a:p>
            <a:r>
              <a:rPr lang="pt-BR" dirty="0">
                <a:hlinkClick r:id="rId3"/>
              </a:rPr>
              <a:t>https://www.datacamp.com/pt/blog/all-about-git</a:t>
            </a:r>
            <a:endParaRPr lang="pt-BR" dirty="0"/>
          </a:p>
          <a:p>
            <a:r>
              <a:rPr lang="pt-BR" dirty="0">
                <a:hlinkClick r:id="rId4"/>
              </a:rPr>
              <a:t>https://www.alura.com.br/artigos/o-que-e-git-github</a:t>
            </a:r>
            <a:endParaRPr lang="pt-BR" dirty="0"/>
          </a:p>
          <a:p>
            <a:endParaRPr lang="pt-BR" dirty="0"/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180D93E1-F519-6F2A-D13B-424C4967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062" y="6176963"/>
            <a:ext cx="678938" cy="6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9329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F646A-238F-9BD8-E082-486E09DA3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Docentes Responsáveis: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EE8A79-9819-68A4-DA1F-3E9C54677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Cleiton Dias </a:t>
            </a:r>
          </a:p>
          <a:p>
            <a:r>
              <a:rPr lang="pt-BR" dirty="0"/>
              <a:t>Thiago Gervásio</a:t>
            </a:r>
          </a:p>
          <a:p>
            <a:r>
              <a:rPr lang="pt-BR" dirty="0"/>
              <a:t>Fábio Claret </a:t>
            </a:r>
          </a:p>
          <a:p>
            <a:r>
              <a:rPr lang="pt-BR" dirty="0"/>
              <a:t>Jonas Cavalaro</a:t>
            </a:r>
          </a:p>
          <a:p>
            <a:r>
              <a:rPr lang="pt-BR" dirty="0"/>
              <a:t>Suely </a:t>
            </a:r>
            <a:r>
              <a:rPr lang="pt-BR" dirty="0" err="1"/>
              <a:t>Piaui</a:t>
            </a:r>
            <a:endParaRPr lang="pt-BR" dirty="0"/>
          </a:p>
          <a:p>
            <a:r>
              <a:rPr lang="pt-BR" dirty="0"/>
              <a:t>Paulo Rogério</a:t>
            </a:r>
          </a:p>
        </p:txBody>
      </p:sp>
      <p:pic>
        <p:nvPicPr>
          <p:cNvPr id="4" name="Picture 2" descr="Etec Uirapuru on X: &quot;Obrigada!&quot; / X">
            <a:extLst>
              <a:ext uri="{FF2B5EF4-FFF2-40B4-BE49-F238E27FC236}">
                <a16:creationId xmlns:a16="http://schemas.microsoft.com/office/drawing/2014/main" id="{0CDEB5D9-4ABE-B066-FB95-6CD20601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64" y="1690688"/>
            <a:ext cx="3921072" cy="39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0810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999" name="Rectangle 8499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01" name="Freeform: Shape 8500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003" name="Right Triangle 8500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994" name="Picture 2" descr="meme meme-63753-acabou-os-slides-pbrigado-pela-atencao-Familia - Informática">
            <a:extLst>
              <a:ext uri="{FF2B5EF4-FFF2-40B4-BE49-F238E27FC236}">
                <a16:creationId xmlns:a16="http://schemas.microsoft.com/office/drawing/2014/main" id="{0193F308-E901-6597-AA77-5826BB3C01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5850" y="918546"/>
            <a:ext cx="4979334" cy="49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0590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2187</Words>
  <Application>Microsoft Office PowerPoint</Application>
  <PresentationFormat>Widescreen</PresentationFormat>
  <Paragraphs>293</Paragraphs>
  <Slides>98</Slides>
  <Notes>49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98</vt:i4>
      </vt:variant>
    </vt:vector>
  </HeadingPairs>
  <TitlesOfParts>
    <vt:vector size="104" baseType="lpstr">
      <vt:lpstr>Aptos</vt:lpstr>
      <vt:lpstr>Aptos Display</vt:lpstr>
      <vt:lpstr>Arial</vt:lpstr>
      <vt:lpstr>Calibri</vt:lpstr>
      <vt:lpstr>Lucida Console</vt:lpstr>
      <vt:lpstr>Tema do Office</vt:lpstr>
      <vt:lpstr>Git e Github</vt:lpstr>
      <vt:lpstr>Versionamento</vt:lpstr>
      <vt:lpstr>Você não quer perder o histórico de alterações...</vt:lpstr>
      <vt:lpstr>Mas o TCC é em grupo...</vt:lpstr>
      <vt:lpstr>Apresentação do PowerPoint</vt:lpstr>
      <vt:lpstr>No seu grupo tem mais pessoas...</vt:lpstr>
      <vt:lpstr>Juscivânia também precisa mexer no trabalho...</vt:lpstr>
      <vt:lpstr>Apresentação do PowerPoint</vt:lpstr>
      <vt:lpstr>Apresentação do PowerPoint</vt:lpstr>
      <vt:lpstr>Versionadores</vt:lpstr>
      <vt:lpstr>Exemplo</vt:lpstr>
      <vt:lpstr>Vamos usar o GIT </vt:lpstr>
      <vt:lpstr>Vantagens</vt:lpstr>
      <vt:lpstr>Apresentação do PowerPoint</vt:lpstr>
      <vt:lpstr>Github</vt:lpstr>
      <vt:lpstr>Apresentação do PowerPoint</vt:lpstr>
      <vt:lpstr>Apresentação do PowerPoint</vt:lpstr>
      <vt:lpstr>Dúvidas?</vt:lpstr>
      <vt:lpstr>Apresentação do PowerPoint</vt:lpstr>
      <vt:lpstr>Criando conta no Github</vt:lpstr>
      <vt:lpstr>Na tela a seguir vamos inserir o e-mail</vt:lpstr>
      <vt:lpstr>Ao clicar em “OK”, vamos criar uma senha</vt:lpstr>
      <vt:lpstr>Vamos criar um nome de usuário</vt:lpstr>
      <vt:lpstr>Todos aqui?</vt:lpstr>
      <vt:lpstr>Apresentação do PowerPoint</vt:lpstr>
      <vt:lpstr>Verificação da conta</vt:lpstr>
      <vt:lpstr>Exemplo de Verificação:</vt:lpstr>
      <vt:lpstr>Validar envio do e-mail</vt:lpstr>
      <vt:lpstr>Conta criada, agora vamos acessar</vt:lpstr>
      <vt:lpstr>Após logar, vamos pular a personalização</vt:lpstr>
      <vt:lpstr>Finalmente teremos nossa conta ativa!’</vt:lpstr>
      <vt:lpstr>Criando um repositório....</vt:lpstr>
      <vt:lpstr>Clique em “Create Repository”</vt:lpstr>
      <vt:lpstr>Vamos preencher o nome e descrição</vt:lpstr>
      <vt:lpstr>Apresentação do PowerPoint</vt:lpstr>
      <vt:lpstr>Repositório criado</vt:lpstr>
      <vt:lpstr>Agora vamos mexer no git</vt:lpstr>
      <vt:lpstr>Instalando o GIT</vt:lpstr>
      <vt:lpstr>Após baixar, executar o programa. Avance todas as telas….</vt:lpstr>
      <vt:lpstr>Configurando git</vt:lpstr>
      <vt:lpstr>Vamos informar nosso usuário</vt:lpstr>
      <vt:lpstr>Agora, nosso e-mail cadastrado no github</vt:lpstr>
      <vt:lpstr>Verificando as configurações</vt:lpstr>
      <vt:lpstr>Antes de seguir...</vt:lpstr>
      <vt:lpstr>O que é Branch?</vt:lpstr>
      <vt:lpstr>Apresentação do PowerPoint</vt:lpstr>
      <vt:lpstr>Limpando a tela “CLS”</vt:lpstr>
      <vt:lpstr>Apresentação do PowerPoint</vt:lpstr>
      <vt:lpstr>Clonando repositório</vt:lpstr>
      <vt:lpstr>No git</vt:lpstr>
      <vt:lpstr>Apresentação do PowerPoint</vt:lpstr>
      <vt:lpstr>Para listar, digite: ls –la </vt:lpstr>
      <vt:lpstr>Entre no repositório: cd meu-primeiro-repositorio/</vt:lpstr>
      <vt:lpstr>Liste novamente, verifique que o arquivo README.md agora está na máquina.</vt:lpstr>
      <vt:lpstr>Criando arquivo python que escreve na tela:</vt:lpstr>
      <vt:lpstr>Agora temos dois arquivos localmente</vt:lpstr>
      <vt:lpstr>Acesse a pasta do repositório e crie um arquivo de texto vázio</vt:lpstr>
      <vt:lpstr>Acesse o Github</vt:lpstr>
      <vt:lpstr>Para verificar o que está acontecendo no projeto, digitamos o comando: git status</vt:lpstr>
      <vt:lpstr>Git add</vt:lpstr>
      <vt:lpstr>git add arquivo-texto.txt</vt:lpstr>
      <vt:lpstr>Adicionando o outro arquivo: git add programa.py</vt:lpstr>
      <vt:lpstr>Dois novos arquivos a staging área (área de preparação)</vt:lpstr>
      <vt:lpstr>git commit -m "comentários ... "</vt:lpstr>
      <vt:lpstr>git commit -m "Adicionando script python que printa uma mensagem e um txt vázio"</vt:lpstr>
      <vt:lpstr>Alteramos, salvamos! Agora como enviar pro Github?</vt:lpstr>
      <vt:lpstr>git push</vt:lpstr>
      <vt:lpstr>git push</vt:lpstr>
      <vt:lpstr>Como é a primeira vez, talvez ele peça uma autenticação: </vt:lpstr>
      <vt:lpstr>Apresentação do PowerPoint</vt:lpstr>
      <vt:lpstr>Apresentação do PowerPoint</vt:lpstr>
      <vt:lpstr>Voltando pro Git...</vt:lpstr>
      <vt:lpstr>Acesando o github</vt:lpstr>
      <vt:lpstr>Vamos criar um arquivo direto no Github </vt:lpstr>
      <vt:lpstr>1° Adicionar nome do arquivo:  home.html 2° Adicionar conteúdo do arquivo 3° Clicar para salvar as alterações “Commit Changes”</vt:lpstr>
      <vt:lpstr>Adicionando uma mensagem ao commit</vt:lpstr>
      <vt:lpstr>Arquivo adicionado ao Github</vt:lpstr>
      <vt:lpstr>Agora vamos acessar no nosso computador a pasta do nosso projeto</vt:lpstr>
      <vt:lpstr>O arquivo HTML que criamos no Github não aparece na nossa máquina, está correto isso pessoal?</vt:lpstr>
      <vt:lpstr>SIM! Está correto.</vt:lpstr>
      <vt:lpstr>git pull</vt:lpstr>
      <vt:lpstr>Agora sim, atualizamos o repositório local.</vt:lpstr>
      <vt:lpstr>Nosso arquivo HTML</vt:lpstr>
      <vt:lpstr>Inclusive podemos clicar duas sobre ele:</vt:lpstr>
      <vt:lpstr>E o histórico?</vt:lpstr>
      <vt:lpstr>Apresentação do PowerPoint</vt:lpstr>
      <vt:lpstr>No git log, podemos navegar entre os commits.</vt:lpstr>
      <vt:lpstr>git checkout</vt:lpstr>
      <vt:lpstr>voltando Branch local para o primeiro commit</vt:lpstr>
      <vt:lpstr>Commit inicial</vt:lpstr>
      <vt:lpstr>Nosso repositório local:</vt:lpstr>
      <vt:lpstr>Apresentação do PowerPoint</vt:lpstr>
      <vt:lpstr>Apresentação do PowerPoint</vt:lpstr>
      <vt:lpstr>Para atualizar o repositório no Github:</vt:lpstr>
      <vt:lpstr>Apresentação do PowerPoint</vt:lpstr>
      <vt:lpstr>Referências: </vt:lpstr>
      <vt:lpstr>Docentes Responsáveis: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Cleiton Dias</dc:creator>
  <cp:lastModifiedBy>Cleiton Dias</cp:lastModifiedBy>
  <cp:revision>20</cp:revision>
  <dcterms:created xsi:type="dcterms:W3CDTF">2024-10-12T01:46:15Z</dcterms:created>
  <dcterms:modified xsi:type="dcterms:W3CDTF">2024-10-12T06:50:18Z</dcterms:modified>
</cp:coreProperties>
</file>